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Open Sauce" charset="1" panose="00000500000000000000"/>
      <p:regular r:id="rId27"/>
    </p:embeddedFont>
    <p:embeddedFont>
      <p:font typeface="Oswald Bold" charset="1" panose="00000800000000000000"/>
      <p:regular r:id="rId28"/>
    </p:embeddedFont>
    <p:embeddedFont>
      <p:font typeface="DM Sans" charset="1" panose="00000000000000000000"/>
      <p:regular r:id="rId29"/>
    </p:embeddedFont>
    <p:embeddedFont>
      <p:font typeface="DM Sans Bold" charset="1" panose="00000000000000000000"/>
      <p:regular r:id="rId33"/>
    </p:embeddedFont>
    <p:embeddedFont>
      <p:font typeface="Open Sauce Bold" charset="1" panose="000008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notesMasters/notesMaster1.xml" Type="http://schemas.openxmlformats.org/officeDocument/2006/relationships/notesMaster"/><Relationship Id="rId31" Target="theme/theme2.xml" Type="http://schemas.openxmlformats.org/officeDocument/2006/relationships/theme"/><Relationship Id="rId32" Target="notesSlides/notesSlide1.xml" Type="http://schemas.openxmlformats.org/officeDocument/2006/relationships/notesSlide"/><Relationship Id="rId33" Target="fonts/font33.fntdata" Type="http://schemas.openxmlformats.org/officeDocument/2006/relationships/font"/><Relationship Id="rId34" Target="fonts/font34.fntdata" Type="http://schemas.openxmlformats.org/officeDocument/2006/relationships/font"/><Relationship Id="rId35" Target="notesSlides/notesSlide2.xml" Type="http://schemas.openxmlformats.org/officeDocument/2006/relationships/notesSlide"/><Relationship Id="rId36" Target="notesSlides/notesSlide3.xml" Type="http://schemas.openxmlformats.org/officeDocument/2006/relationships/notesSlide"/><Relationship Id="rId37" Target="notesSlides/notesSlide4.xml" Type="http://schemas.openxmlformats.org/officeDocument/2006/relationships/notesSlide"/><Relationship Id="rId38" Target="notesSlides/notesSlide5.xml" Type="http://schemas.openxmlformats.org/officeDocument/2006/relationships/notesSlide"/><Relationship Id="rId39" Target="notesSlides/notesSlide6.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Around 2 million deaths each year are attributed to liver diseases, many of which lead to the need for a liver transplant.</a:t>
            </a:r>
          </a:p>
          <a:p>
            <a:r>
              <a:rPr lang="en-US"/>
              <a:t/>
            </a:r>
          </a:p>
          <a:p>
            <a:r>
              <a:rPr lang="en-US"/>
              <a:t>- Cardiovascular diseases are the leading cause of death globally, with heart failure affecting over 26 million people worldwide.</a:t>
            </a:r>
          </a:p>
          <a:p>
            <a:r>
              <a:rPr lang="en-US"/>
              <a:t/>
            </a:r>
          </a:p>
          <a:p>
            <a:r>
              <a:rPr lang="en-US"/>
              <a:t>- Over 850 million people globally suffer from kidney diseases, and approximately 2 million people are currently undergoing dialysis or are in need of a kidney transplant.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This is where stem cells come into the picture. Stem cells are the body's raw materials—cells from which all other cells with specialized functions are generated. Under the right conditions, stem cells can divide to form more cells called daughter cells. These daughter cells either become new stem cells (self-renewal) or become specialized cells (differentiation) with a more specific function, such as blood cells, brain cells, heart muscle cells, or bone cells.</a:t>
            </a:r>
          </a:p>
          <a:p>
            <a:r>
              <a:rPr lang="en-US"/>
              <a:t/>
            </a:r>
          </a:p>
          <a:p>
            <a:r>
              <a:rPr lang="en-US"/>
              <a:t>-------------------------------------</a:t>
            </a:r>
          </a:p>
          <a:p>
            <a:r>
              <a:rPr lang="en-US"/>
              <a:t/>
            </a:r>
          </a:p>
          <a:p>
            <a:r>
              <a:rPr lang="en-US"/>
              <a:t>talk about the 3 types (mention that emryonic stem cells illegal + mention we are going to work on IPSC)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Healthiness of the Stem Cell :</a:t>
            </a:r>
          </a:p>
          <a:p>
            <a:r>
              <a:rPr lang="en-US"/>
              <a:t>-Risk of Tumors: Unhealthy stem cells can proliferate uncontrollably, potentially leading to tumor formation. This makes it essential to thoroughly screen for genetic stability and overall cell health before using stem cells in therapy.</a:t>
            </a:r>
          </a:p>
          <a:p>
            <a:r>
              <a:rPr lang="en-US"/>
              <a:t>-Successful Integration: Only healthy stem cells can properly integrate into target tissues and perform their intended functions, ensuring the long-term success of the treatment.</a:t>
            </a:r>
          </a:p>
          <a:p>
            <a:r>
              <a:rPr lang="en-US"/>
              <a:t/>
            </a:r>
          </a:p>
          <a:p>
            <a:r>
              <a:rPr lang="en-US"/>
              <a:t>* Stem Cell Differentiation</a:t>
            </a:r>
          </a:p>
          <a:p>
            <a:r>
              <a:rPr lang="en-US"/>
              <a:t>-Uncertain Outcomes: It’s difficult to predict what type of cell a stem cell will become, especially outside the body. Without precise control, stem cells might differentiate into the wrong type, compromising the therapy.</a:t>
            </a:r>
          </a:p>
          <a:p>
            <a:r>
              <a:rPr lang="en-US"/>
              <a:t>-Controlled Environment: To guide stem cells correctly, they need to be in a carefully controlled lab environment that mimics the body’s signals. However, replicating these conditions perfectly is challenging, and missteps can lead to ineffective or harmful differentiation.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Healthiness of the Stem Cell :</a:t>
            </a:r>
          </a:p>
          <a:p>
            <a:r>
              <a:rPr lang="en-US"/>
              <a:t>-Risk of Tumors: Unhealthy stem cells can proliferate uncontrollably, potentially leading to tumor formation. This makes it essential to thoroughly screen for genetic stability and overall cell health before using stem cells in therapy.</a:t>
            </a:r>
          </a:p>
          <a:p>
            <a:r>
              <a:rPr lang="en-US"/>
              <a:t>-Successful Integration: Only healthy stem cells can properly integrate into target tissues and perform their intended functions, ensuring the long-term success of the treatment.</a:t>
            </a:r>
          </a:p>
          <a:p>
            <a:r>
              <a:rPr lang="en-US"/>
              <a:t/>
            </a:r>
          </a:p>
          <a:p>
            <a:r>
              <a:rPr lang="en-US"/>
              <a:t>* Stem Cell Differentiation</a:t>
            </a:r>
          </a:p>
          <a:p>
            <a:r>
              <a:rPr lang="en-US"/>
              <a:t>-Uncertain Outcomes: It’s difficult to predict what type of cell a stem cell will become, especially outside the body. Without precise control, stem cells might differentiate into the wrong type, compromising the therapy.</a:t>
            </a:r>
          </a:p>
          <a:p>
            <a:r>
              <a:rPr lang="en-US"/>
              <a:t>-Controlled Environment: To guide stem cells correctly, they need to be in a carefully controlled lab environment that mimics the body’s signals. However, replicating these conditions perfectly is challenging, and missteps can lead to ineffective or harmful differentiation.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Analyze videos of stem cell colonies using machine learning, to determine its healthiness. </a:t>
            </a:r>
          </a:p>
          <a:p>
            <a:r>
              <a:rPr lang="en-US"/>
              <a:t/>
            </a:r>
          </a:p>
          <a:p>
            <a:r>
              <a:rPr lang="en-US"/>
              <a:t>- Utilizing RAG technique to generate highly accurate predictions of cell differentiation types based on its RNA sequence and associated biomarkers.</a:t>
            </a:r>
          </a:p>
          <a:p>
            <a:r>
              <a:rPr lang="en-US"/>
              <a:t/>
            </a:r>
          </a:p>
          <a:p>
            <a:r>
              <a:rPr lang="en-US"/>
              <a:t>- Enriching the research database to help researchers in their stem cell regeneration experiences.</a:t>
            </a:r>
          </a:p>
          <a:p>
            <a:r>
              <a:rPr lang="en-US"/>
              <a:t/>
            </a:r>
          </a:p>
          <a:p>
            <a:r>
              <a:rPr lang="en-US"/>
              <a:t>- Accelerate the creation of specific Bio-Inks.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This is where stem cells come into the picture. Stem cells are the body's raw materials—cells from which all other cells with specialized functions are generated. Under the right conditions, stem cells can divide to form more cells called daughter cells. These daughter cells either become new stem cells (self-renewal) or become specialized cells (differentiation) with a more specific function, such as blood cells, brain cells, heart muscle cells, or bone cells.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5.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2.png" Type="http://schemas.openxmlformats.org/officeDocument/2006/relationships/image"/><Relationship Id="rId4" Target="../media/image53.svg" Type="http://schemas.openxmlformats.org/officeDocument/2006/relationships/image"/><Relationship Id="rId5" Target="../media/image54.jpeg" Type="http://schemas.openxmlformats.org/officeDocument/2006/relationships/image"/><Relationship Id="rId6" Target="../media/VAGNpce8oc8.mp4" Type="http://schemas.openxmlformats.org/officeDocument/2006/relationships/video"/><Relationship Id="rId7" Target="../media/VAGNpce8oc8.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N3fs6qVA.mp4" Type="http://schemas.microsoft.com/office/2007/relationships/media"/><Relationship Id="rId11" Target="../media/image5.png" Type="http://schemas.openxmlformats.org/officeDocument/2006/relationships/image"/><Relationship Id="rId2" Target="../media/image1.pn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4.png" Type="http://schemas.openxmlformats.org/officeDocument/2006/relationships/image"/><Relationship Id="rId8" Target="../media/image59.jpeg" Type="http://schemas.openxmlformats.org/officeDocument/2006/relationships/image"/><Relationship Id="rId9" Target="../media/VAGN3fs6qVA.mp4" Type="http://schemas.openxmlformats.org/officeDocument/2006/relationships/video"/></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jpeg" Type="http://schemas.openxmlformats.org/officeDocument/2006/relationships/image"/><Relationship Id="rId11" Target="../media/image68.jpeg" Type="http://schemas.openxmlformats.org/officeDocument/2006/relationships/image"/><Relationship Id="rId12" Target="../media/image69.png" Type="http://schemas.openxmlformats.org/officeDocument/2006/relationships/image"/><Relationship Id="rId13" Target="../media/image5.png" Type="http://schemas.openxmlformats.org/officeDocument/2006/relationships/image"/><Relationship Id="rId2" Target="../media/image1.png" Type="http://schemas.openxmlformats.org/officeDocument/2006/relationships/image"/><Relationship Id="rId3" Target="../media/image60.pn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 Id="rId8" Target="../media/image65.jpeg" Type="http://schemas.openxmlformats.org/officeDocument/2006/relationships/image"/><Relationship Id="rId9" Target="../media/image6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5.png" Type="http://schemas.openxmlformats.org/officeDocument/2006/relationships/image"/><Relationship Id="rId5" Target="../media/image72.png" Type="http://schemas.openxmlformats.org/officeDocument/2006/relationships/image"/><Relationship Id="rId6" Target="../media/image73.png" Type="http://schemas.openxmlformats.org/officeDocument/2006/relationships/image"/><Relationship Id="rId7" Target="https://www.marketsandmarkets.com/Market-Reports/stem-cell-technologies-and-global-market-48.html" TargetMode="External" Type="http://schemas.openxmlformats.org/officeDocument/2006/relationships/hyperlink"/></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5.png" Type="http://schemas.openxmlformats.org/officeDocument/2006/relationships/image"/><Relationship Id="rId6" Target="../media/image74.png" Type="http://schemas.openxmlformats.org/officeDocument/2006/relationships/image"/><Relationship Id="rId7" Target="../media/image75.png" Type="http://schemas.openxmlformats.org/officeDocument/2006/relationships/image"/><Relationship Id="rId8" Target="https://www.marketsandmarkets.com/Market-Reports/stem-cell-technologies-and-global-market-48.html" TargetMode="External" Type="http://schemas.openxmlformats.org/officeDocument/2006/relationships/hyperlink"/></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5.png" Type="http://schemas.openxmlformats.org/officeDocument/2006/relationships/image"/><Relationship Id="rId6" Target="../media/image76.png" Type="http://schemas.openxmlformats.org/officeDocument/2006/relationships/image"/><Relationship Id="rId7" Target="../media/image77.png" Type="http://schemas.openxmlformats.org/officeDocument/2006/relationships/image"/><Relationship Id="rId8" Target="https://www.marketsandmarkets.com/Market-Reports/stem-cell-technologies-and-global-market-48.html" TargetMode="External" Type="http://schemas.openxmlformats.org/officeDocument/2006/relationships/hyperlink"/></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8.png" Type="http://schemas.openxmlformats.org/officeDocument/2006/relationships/image"/><Relationship Id="rId4" Target="../media/image7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0.png" Type="http://schemas.openxmlformats.org/officeDocument/2006/relationships/image"/><Relationship Id="rId4" Target="../media/image8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2.png" Type="http://schemas.openxmlformats.org/officeDocument/2006/relationships/image"/><Relationship Id="rId4" Target="../media/image8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VAGN3RX3O2E.mp4" Type="http://schemas.openxmlformats.org/officeDocument/2006/relationships/video"/><Relationship Id="rId4" Target="../media/VAGN3RX3O2E.mp4" Type="http://schemas.microsoft.com/office/2007/relationships/media"/><Relationship Id="rId5" Target="../media/image7.png" Type="http://schemas.openxmlformats.org/officeDocument/2006/relationships/image"/><Relationship Id="rId6"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https://diabetesatlas.org/atlas/tenth-edition/" TargetMode="External" Type="http://schemas.openxmlformats.org/officeDocument/2006/relationships/hyperlink"/><Relationship Id="rId11" Target="https://acsjournals.onlinelibrary.wiley.com/doi/full/10.3322/caac.21660" TargetMode="External" Type="http://schemas.openxmlformats.org/officeDocument/2006/relationships/hyperlink"/><Relationship Id="rId12" Target="https://www.thelancet.com/journals/laneur/article/PIIS1474-4422(18)30295-3/fulltext" TargetMode="External" Type="http://schemas.openxmlformats.org/officeDocument/2006/relationships/hyperlink"/><Relationship Id="rId13" Target="https://pubmed.ncbi.nlm.nih.gov/28834669/" TargetMode="External" Type="http://schemas.openxmlformats.org/officeDocument/2006/relationships/hyperlink"/><Relationship Id="rId14" Target="../media/image2.png" Type="http://schemas.openxmlformats.org/officeDocument/2006/relationships/image"/><Relationship Id="rId15" Target="../media/image3.svg" Type="http://schemas.openxmlformats.org/officeDocument/2006/relationships/image"/><Relationship Id="rId2" Target="../notesSlides/notesSlide1.xml" Type="http://schemas.openxmlformats.org/officeDocument/2006/relationships/notesSlid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jpeg" Type="http://schemas.openxmlformats.org/officeDocument/2006/relationships/image"/><Relationship Id="rId9"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26.gif" Type="http://schemas.openxmlformats.org/officeDocument/2006/relationships/image"/><Relationship Id="rId15" Target="../media/image27.png" Type="http://schemas.openxmlformats.org/officeDocument/2006/relationships/image"/><Relationship Id="rId16" Target="../media/image28.svg" Type="http://schemas.openxmlformats.org/officeDocument/2006/relationships/image"/><Relationship Id="rId17" Target="../media/image29.png" Type="http://schemas.openxmlformats.org/officeDocument/2006/relationships/image"/><Relationship Id="rId18" Target="../media/image5.png" Type="http://schemas.openxmlformats.org/officeDocument/2006/relationships/image"/><Relationship Id="rId19" Target="../media/image2.png" Type="http://schemas.openxmlformats.org/officeDocument/2006/relationships/image"/><Relationship Id="rId2" Target="../notesSlides/notesSlide2.xml" Type="http://schemas.openxmlformats.org/officeDocument/2006/relationships/notesSlide"/><Relationship Id="rId20" Target="../media/image3.sv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svg" Type="http://schemas.openxmlformats.org/officeDocument/2006/relationships/image"/><Relationship Id="rId12" Target="../media/image38.png" Type="http://schemas.openxmlformats.org/officeDocument/2006/relationships/image"/><Relationship Id="rId13" Target="../media/image39.svg" Type="http://schemas.openxmlformats.org/officeDocument/2006/relationships/image"/><Relationship Id="rId14" Target="../media/image5.png" Type="http://schemas.openxmlformats.org/officeDocument/2006/relationships/image"/><Relationship Id="rId15" Target="../media/image2.png" Type="http://schemas.openxmlformats.org/officeDocument/2006/relationships/image"/><Relationship Id="rId16" Target="../media/image3.svg" Type="http://schemas.openxmlformats.org/officeDocument/2006/relationships/image"/><Relationship Id="rId2" Target="../notesSlides/notesSlide3.xml" Type="http://schemas.openxmlformats.org/officeDocument/2006/relationships/notesSlide"/><Relationship Id="rId3" Target="../media/image1.pn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2" Target="../notesSlides/notesSlide5.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https://www.researchgate.net/publication/293171470_Evaluating_Cell_Processes_Quality_and_Biomarkers_in_Pluripotent_Stem_Cells_Using_Video_Bioinformatics" TargetMode="External" Type="http://schemas.openxmlformats.org/officeDocument/2006/relationships/hyperlink"/><Relationship Id="rId9" Target="https://www.nature.com/articles/s41598-023-51082-4"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741696" y="-6400878"/>
            <a:ext cx="10028932" cy="9878498"/>
          </a:xfrm>
          <a:custGeom>
            <a:avLst/>
            <a:gdLst/>
            <a:ahLst/>
            <a:cxnLst/>
            <a:rect r="r" b="b" t="t" l="l"/>
            <a:pathLst>
              <a:path h="9878498" w="10028932">
                <a:moveTo>
                  <a:pt x="0" y="0"/>
                </a:moveTo>
                <a:lnTo>
                  <a:pt x="10028932" y="0"/>
                </a:lnTo>
                <a:lnTo>
                  <a:pt x="10028932" y="9878498"/>
                </a:lnTo>
                <a:lnTo>
                  <a:pt x="0" y="98784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712342" y="7272053"/>
            <a:ext cx="10028932" cy="9878498"/>
          </a:xfrm>
          <a:custGeom>
            <a:avLst/>
            <a:gdLst/>
            <a:ahLst/>
            <a:cxnLst/>
            <a:rect r="r" b="b" t="t" l="l"/>
            <a:pathLst>
              <a:path h="9878498" w="10028932">
                <a:moveTo>
                  <a:pt x="0" y="0"/>
                </a:moveTo>
                <a:lnTo>
                  <a:pt x="10028932" y="0"/>
                </a:lnTo>
                <a:lnTo>
                  <a:pt x="10028932" y="9878498"/>
                </a:lnTo>
                <a:lnTo>
                  <a:pt x="0" y="98784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715514" y="1300167"/>
            <a:ext cx="6856972" cy="7686666"/>
          </a:xfrm>
          <a:custGeom>
            <a:avLst/>
            <a:gdLst/>
            <a:ahLst/>
            <a:cxnLst/>
            <a:rect r="r" b="b" t="t" l="l"/>
            <a:pathLst>
              <a:path h="7686666" w="6856972">
                <a:moveTo>
                  <a:pt x="0" y="0"/>
                </a:moveTo>
                <a:lnTo>
                  <a:pt x="6856972" y="0"/>
                </a:lnTo>
                <a:lnTo>
                  <a:pt x="6856972" y="7686666"/>
                </a:lnTo>
                <a:lnTo>
                  <a:pt x="0" y="7686666"/>
                </a:lnTo>
                <a:lnTo>
                  <a:pt x="0" y="0"/>
                </a:lnTo>
                <a:close/>
              </a:path>
            </a:pathLst>
          </a:custGeom>
          <a:blipFill>
            <a:blip r:embed="rId5"/>
            <a:stretch>
              <a:fillRect l="0" t="0" r="0" b="0"/>
            </a:stretch>
          </a:blipFill>
        </p:spPr>
      </p:sp>
      <p:sp>
        <p:nvSpPr>
          <p:cNvPr name="Freeform 6" id="6"/>
          <p:cNvSpPr/>
          <p:nvPr/>
        </p:nvSpPr>
        <p:spPr>
          <a:xfrm flipH="false" flipV="false" rot="0">
            <a:off x="179900" y="8489219"/>
            <a:ext cx="2257764" cy="2257764"/>
          </a:xfrm>
          <a:custGeom>
            <a:avLst/>
            <a:gdLst/>
            <a:ahLst/>
            <a:cxnLst/>
            <a:rect r="r" b="b" t="t" l="l"/>
            <a:pathLst>
              <a:path h="2257764" w="2257764">
                <a:moveTo>
                  <a:pt x="0" y="0"/>
                </a:moveTo>
                <a:lnTo>
                  <a:pt x="2257764" y="0"/>
                </a:lnTo>
                <a:lnTo>
                  <a:pt x="2257764" y="2257764"/>
                </a:lnTo>
                <a:lnTo>
                  <a:pt x="0" y="2257764"/>
                </a:lnTo>
                <a:lnTo>
                  <a:pt x="0" y="0"/>
                </a:lnTo>
                <a:close/>
              </a:path>
            </a:pathLst>
          </a:custGeom>
          <a:blipFill>
            <a:blip r:embed="rId6"/>
            <a:stretch>
              <a:fillRect l="0" t="0" r="0" b="0"/>
            </a:stretch>
          </a:blipFill>
        </p:spPr>
      </p:sp>
      <p:sp>
        <p:nvSpPr>
          <p:cNvPr name="TextBox 7" id="7"/>
          <p:cNvSpPr txBox="true"/>
          <p:nvPr/>
        </p:nvSpPr>
        <p:spPr>
          <a:xfrm rot="0">
            <a:off x="12798303" y="496938"/>
            <a:ext cx="5010150" cy="741067"/>
          </a:xfrm>
          <a:prstGeom prst="rect">
            <a:avLst/>
          </a:prstGeom>
        </p:spPr>
        <p:txBody>
          <a:bodyPr anchor="t" rtlCol="false" tIns="0" lIns="0" bIns="0" rIns="0">
            <a:spAutoFit/>
          </a:bodyPr>
          <a:lstStyle/>
          <a:p>
            <a:pPr algn="ctr">
              <a:lnSpc>
                <a:spcPts val="6042"/>
              </a:lnSpc>
              <a:spcBef>
                <a:spcPct val="0"/>
              </a:spcBef>
            </a:pPr>
            <a:r>
              <a:rPr lang="en-US" sz="4648">
                <a:solidFill>
                  <a:srgbClr val="224C8D"/>
                </a:solidFill>
                <a:latin typeface="Open Sauce"/>
                <a:ea typeface="Open Sauce"/>
                <a:cs typeface="Open Sauce"/>
                <a:sym typeface="Open Sauce"/>
              </a:rPr>
              <a:t>SummerCamp’24</a:t>
            </a:r>
          </a:p>
        </p:txBody>
      </p:sp>
      <p:sp>
        <p:nvSpPr>
          <p:cNvPr name="TextBox 8" id="8"/>
          <p:cNvSpPr txBox="true"/>
          <p:nvPr/>
        </p:nvSpPr>
        <p:spPr>
          <a:xfrm rot="0">
            <a:off x="12870121" y="1224382"/>
            <a:ext cx="4866514" cy="297980"/>
          </a:xfrm>
          <a:prstGeom prst="rect">
            <a:avLst/>
          </a:prstGeom>
        </p:spPr>
        <p:txBody>
          <a:bodyPr anchor="t" rtlCol="false" tIns="0" lIns="0" bIns="0" rIns="0">
            <a:spAutoFit/>
          </a:bodyPr>
          <a:lstStyle/>
          <a:p>
            <a:pPr algn="ctr">
              <a:lnSpc>
                <a:spcPts val="2417"/>
              </a:lnSpc>
              <a:spcBef>
                <a:spcPct val="0"/>
              </a:spcBef>
            </a:pPr>
            <a:r>
              <a:rPr lang="en-US" sz="1859">
                <a:solidFill>
                  <a:srgbClr val="231F20"/>
                </a:solidFill>
                <a:latin typeface="Open Sauce"/>
                <a:ea typeface="Open Sauce"/>
                <a:cs typeface="Open Sauce"/>
                <a:sym typeface="Open Sauce"/>
              </a:rPr>
              <a:t> By Talan Innovation Factory- Talan Tunisie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AutoShape 3" id="3"/>
          <p:cNvSpPr/>
          <p:nvPr/>
        </p:nvSpPr>
        <p:spPr>
          <a:xfrm flipV="true">
            <a:off x="6274416" y="3379800"/>
            <a:ext cx="0" cy="2673722"/>
          </a:xfrm>
          <a:prstGeom prst="line">
            <a:avLst/>
          </a:prstGeom>
          <a:ln cap="flat" w="9525">
            <a:solidFill>
              <a:srgbClr val="000000"/>
            </a:solidFill>
            <a:prstDash val="solid"/>
            <a:headEnd type="none" len="sm" w="sm"/>
            <a:tailEnd type="none" len="sm" w="sm"/>
          </a:ln>
        </p:spPr>
      </p:sp>
      <p:sp>
        <p:nvSpPr>
          <p:cNvPr name="AutoShape 4" id="4"/>
          <p:cNvSpPr/>
          <p:nvPr/>
        </p:nvSpPr>
        <p:spPr>
          <a:xfrm flipV="true">
            <a:off x="12013584" y="3379800"/>
            <a:ext cx="0" cy="2673722"/>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14226408" y="6910208"/>
            <a:ext cx="1872337" cy="2871102"/>
          </a:xfrm>
          <a:custGeom>
            <a:avLst/>
            <a:gdLst/>
            <a:ahLst/>
            <a:cxnLst/>
            <a:rect r="r" b="b" t="t" l="l"/>
            <a:pathLst>
              <a:path h="2871102" w="1872337">
                <a:moveTo>
                  <a:pt x="0" y="0"/>
                </a:moveTo>
                <a:lnTo>
                  <a:pt x="1872337" y="0"/>
                </a:lnTo>
                <a:lnTo>
                  <a:pt x="1872337" y="2871102"/>
                </a:lnTo>
                <a:lnTo>
                  <a:pt x="0" y="2871102"/>
                </a:lnTo>
                <a:lnTo>
                  <a:pt x="0" y="0"/>
                </a:lnTo>
                <a:close/>
              </a:path>
            </a:pathLst>
          </a:custGeom>
          <a:blipFill>
            <a:blip r:embed="rId3">
              <a:extLst>
                <a:ext uri="{96DAC541-7B7A-43D3-8B79-37D633B846F1}">
                  <asvg:svgBlip xmlns:asvg="http://schemas.microsoft.com/office/drawing/2016/SVG/main" r:embed="rId4"/>
                </a:ext>
              </a:extLst>
            </a:blip>
            <a:stretch>
              <a:fillRect l="-49209" t="-32" r="0" b="0"/>
            </a:stretch>
          </a:blipFill>
        </p:spPr>
      </p:sp>
      <p:sp>
        <p:nvSpPr>
          <p:cNvPr name="Freeform 6" id="6"/>
          <p:cNvSpPr/>
          <p:nvPr/>
        </p:nvSpPr>
        <p:spPr>
          <a:xfrm flipH="false" flipV="false" rot="0">
            <a:off x="16401887" y="8758044"/>
            <a:ext cx="1886113" cy="1886113"/>
          </a:xfrm>
          <a:custGeom>
            <a:avLst/>
            <a:gdLst/>
            <a:ahLst/>
            <a:cxnLst/>
            <a:rect r="r" b="b" t="t" l="l"/>
            <a:pathLst>
              <a:path h="1886113" w="1886113">
                <a:moveTo>
                  <a:pt x="0" y="0"/>
                </a:moveTo>
                <a:lnTo>
                  <a:pt x="1886113" y="0"/>
                </a:lnTo>
                <a:lnTo>
                  <a:pt x="1886113" y="1886113"/>
                </a:lnTo>
                <a:lnTo>
                  <a:pt x="0" y="1886113"/>
                </a:lnTo>
                <a:lnTo>
                  <a:pt x="0" y="0"/>
                </a:lnTo>
                <a:close/>
              </a:path>
            </a:pathLst>
          </a:custGeom>
          <a:blipFill>
            <a:blip r:embed="rId5"/>
            <a:stretch>
              <a:fillRect l="0" t="0" r="0" b="0"/>
            </a:stretch>
          </a:blipFill>
        </p:spPr>
      </p:sp>
      <p:sp>
        <p:nvSpPr>
          <p:cNvPr name="TextBox 7" id="7"/>
          <p:cNvSpPr txBox="true"/>
          <p:nvPr/>
        </p:nvSpPr>
        <p:spPr>
          <a:xfrm rot="0">
            <a:off x="557707" y="552450"/>
            <a:ext cx="6451159" cy="857250"/>
          </a:xfrm>
          <a:prstGeom prst="rect">
            <a:avLst/>
          </a:prstGeom>
        </p:spPr>
        <p:txBody>
          <a:bodyPr anchor="t" rtlCol="false" tIns="0" lIns="0" bIns="0" rIns="0">
            <a:spAutoFit/>
          </a:bodyPr>
          <a:lstStyle/>
          <a:p>
            <a:pPr algn="l">
              <a:lnSpc>
                <a:spcPts val="6900"/>
              </a:lnSpc>
            </a:pPr>
            <a:r>
              <a:rPr lang="en-US" b="true" sz="5000" spc="490">
                <a:solidFill>
                  <a:srgbClr val="224C8D"/>
                </a:solidFill>
                <a:latin typeface="Oswald Bold"/>
                <a:ea typeface="Oswald Bold"/>
                <a:cs typeface="Oswald Bold"/>
                <a:sym typeface="Oswald Bold"/>
              </a:rPr>
              <a:t>VALUE PROPOSITION</a:t>
            </a:r>
          </a:p>
        </p:txBody>
      </p:sp>
      <p:sp>
        <p:nvSpPr>
          <p:cNvPr name="TextBox 8" id="8"/>
          <p:cNvSpPr txBox="true"/>
          <p:nvPr/>
        </p:nvSpPr>
        <p:spPr>
          <a:xfrm rot="0">
            <a:off x="315593" y="9470795"/>
            <a:ext cx="238244" cy="582930"/>
          </a:xfrm>
          <a:prstGeom prst="rect">
            <a:avLst/>
          </a:prstGeom>
        </p:spPr>
        <p:txBody>
          <a:bodyPr anchor="t" rtlCol="false" tIns="0" lIns="0" bIns="0" rIns="0">
            <a:spAutoFit/>
          </a:bodyPr>
          <a:lstStyle/>
          <a:p>
            <a:pPr algn="ctr">
              <a:lnSpc>
                <a:spcPts val="4679"/>
              </a:lnSpc>
              <a:spcBef>
                <a:spcPct val="0"/>
              </a:spcBef>
            </a:pPr>
            <a:r>
              <a:rPr lang="en-US" b="true" sz="3599">
                <a:solidFill>
                  <a:srgbClr val="000000"/>
                </a:solidFill>
                <a:latin typeface="Oswald Bold"/>
                <a:ea typeface="Oswald Bold"/>
                <a:cs typeface="Oswald Bold"/>
                <a:sym typeface="Oswald Bold"/>
              </a:rPr>
              <a:t>8</a:t>
            </a:r>
          </a:p>
        </p:txBody>
      </p:sp>
      <p:grpSp>
        <p:nvGrpSpPr>
          <p:cNvPr name="Group 9" id="9"/>
          <p:cNvGrpSpPr/>
          <p:nvPr/>
        </p:nvGrpSpPr>
        <p:grpSpPr>
          <a:xfrm rot="0">
            <a:off x="1028700" y="4012023"/>
            <a:ext cx="4752265" cy="1409276"/>
            <a:chOff x="0" y="0"/>
            <a:chExt cx="6336353" cy="1879035"/>
          </a:xfrm>
        </p:grpSpPr>
        <p:sp>
          <p:nvSpPr>
            <p:cNvPr name="TextBox 10" id="10"/>
            <p:cNvSpPr txBox="true"/>
            <p:nvPr/>
          </p:nvSpPr>
          <p:spPr>
            <a:xfrm rot="0">
              <a:off x="0" y="908332"/>
              <a:ext cx="6336353" cy="970703"/>
            </a:xfrm>
            <a:prstGeom prst="rect">
              <a:avLst/>
            </a:prstGeom>
          </p:spPr>
          <p:txBody>
            <a:bodyPr anchor="t" rtlCol="false" tIns="0" lIns="0" bIns="0" rIns="0">
              <a:spAutoFit/>
            </a:bodyPr>
            <a:lstStyle/>
            <a:p>
              <a:pPr algn="ctr">
                <a:lnSpc>
                  <a:spcPts val="2990"/>
                </a:lnSpc>
              </a:pPr>
              <a:r>
                <a:rPr lang="en-US" sz="2300">
                  <a:solidFill>
                    <a:srgbClr val="000000"/>
                  </a:solidFill>
                  <a:latin typeface="DM Sans"/>
                  <a:ea typeface="DM Sans"/>
                  <a:cs typeface="DM Sans"/>
                  <a:sym typeface="DM Sans"/>
                </a:rPr>
                <a:t>Our model guarantees the healthiness of the stem cell colony.</a:t>
              </a:r>
            </a:p>
          </p:txBody>
        </p:sp>
        <p:sp>
          <p:nvSpPr>
            <p:cNvPr name="TextBox 11" id="11"/>
            <p:cNvSpPr txBox="true"/>
            <p:nvPr/>
          </p:nvSpPr>
          <p:spPr>
            <a:xfrm rot="0">
              <a:off x="0" y="-19050"/>
              <a:ext cx="6336353" cy="546523"/>
            </a:xfrm>
            <a:prstGeom prst="rect">
              <a:avLst/>
            </a:prstGeom>
          </p:spPr>
          <p:txBody>
            <a:bodyPr anchor="t" rtlCol="false" tIns="0" lIns="0" bIns="0" rIns="0">
              <a:spAutoFit/>
            </a:bodyPr>
            <a:lstStyle/>
            <a:p>
              <a:pPr algn="ctr">
                <a:lnSpc>
                  <a:spcPts val="3380"/>
                </a:lnSpc>
              </a:pPr>
              <a:r>
                <a:rPr lang="en-US" b="true" sz="2600">
                  <a:solidFill>
                    <a:srgbClr val="000000"/>
                  </a:solidFill>
                  <a:latin typeface="DM Sans Bold"/>
                  <a:ea typeface="DM Sans Bold"/>
                  <a:cs typeface="DM Sans Bold"/>
                  <a:sym typeface="DM Sans Bold"/>
                </a:rPr>
                <a:t>HEALTHINESS</a:t>
              </a:r>
            </a:p>
          </p:txBody>
        </p:sp>
      </p:grpSp>
      <p:grpSp>
        <p:nvGrpSpPr>
          <p:cNvPr name="Group 12" id="12"/>
          <p:cNvGrpSpPr/>
          <p:nvPr/>
        </p:nvGrpSpPr>
        <p:grpSpPr>
          <a:xfrm rot="0">
            <a:off x="6767868" y="4012023"/>
            <a:ext cx="4752265" cy="1780751"/>
            <a:chOff x="0" y="0"/>
            <a:chExt cx="6336353" cy="2374335"/>
          </a:xfrm>
        </p:grpSpPr>
        <p:sp>
          <p:nvSpPr>
            <p:cNvPr name="TextBox 13" id="13"/>
            <p:cNvSpPr txBox="true"/>
            <p:nvPr/>
          </p:nvSpPr>
          <p:spPr>
            <a:xfrm rot="0">
              <a:off x="0" y="908332"/>
              <a:ext cx="6336353" cy="1466003"/>
            </a:xfrm>
            <a:prstGeom prst="rect">
              <a:avLst/>
            </a:prstGeom>
          </p:spPr>
          <p:txBody>
            <a:bodyPr anchor="t" rtlCol="false" tIns="0" lIns="0" bIns="0" rIns="0">
              <a:spAutoFit/>
            </a:bodyPr>
            <a:lstStyle/>
            <a:p>
              <a:pPr algn="ctr">
                <a:lnSpc>
                  <a:spcPts val="2990"/>
                </a:lnSpc>
              </a:pPr>
              <a:r>
                <a:rPr lang="en-US" sz="2300">
                  <a:solidFill>
                    <a:srgbClr val="000000"/>
                  </a:solidFill>
                  <a:latin typeface="DM Sans"/>
                  <a:ea typeface="DM Sans"/>
                  <a:cs typeface="DM Sans"/>
                  <a:sym typeface="DM Sans"/>
                </a:rPr>
                <a:t>We can predict what type of cell is a stem cell going to differentiate into.</a:t>
              </a:r>
            </a:p>
          </p:txBody>
        </p:sp>
        <p:sp>
          <p:nvSpPr>
            <p:cNvPr name="TextBox 14" id="14"/>
            <p:cNvSpPr txBox="true"/>
            <p:nvPr/>
          </p:nvSpPr>
          <p:spPr>
            <a:xfrm rot="0">
              <a:off x="0" y="-19050"/>
              <a:ext cx="6336353" cy="546523"/>
            </a:xfrm>
            <a:prstGeom prst="rect">
              <a:avLst/>
            </a:prstGeom>
          </p:spPr>
          <p:txBody>
            <a:bodyPr anchor="t" rtlCol="false" tIns="0" lIns="0" bIns="0" rIns="0">
              <a:spAutoFit/>
            </a:bodyPr>
            <a:lstStyle/>
            <a:p>
              <a:pPr algn="ctr">
                <a:lnSpc>
                  <a:spcPts val="3380"/>
                </a:lnSpc>
              </a:pPr>
              <a:r>
                <a:rPr lang="en-US" b="true" sz="2600">
                  <a:solidFill>
                    <a:srgbClr val="000000"/>
                  </a:solidFill>
                  <a:latin typeface="DM Sans Bold"/>
                  <a:ea typeface="DM Sans Bold"/>
                  <a:cs typeface="DM Sans Bold"/>
                  <a:sym typeface="DM Sans Bold"/>
                </a:rPr>
                <a:t>FEATURES DIFFERENTIATION </a:t>
              </a:r>
            </a:p>
          </p:txBody>
        </p:sp>
      </p:grpSp>
      <p:grpSp>
        <p:nvGrpSpPr>
          <p:cNvPr name="Group 15" id="15"/>
          <p:cNvGrpSpPr/>
          <p:nvPr/>
        </p:nvGrpSpPr>
        <p:grpSpPr>
          <a:xfrm rot="0">
            <a:off x="12504121" y="4010578"/>
            <a:ext cx="4752265" cy="1780751"/>
            <a:chOff x="0" y="0"/>
            <a:chExt cx="6336353" cy="2374335"/>
          </a:xfrm>
        </p:grpSpPr>
        <p:sp>
          <p:nvSpPr>
            <p:cNvPr name="TextBox 16" id="16"/>
            <p:cNvSpPr txBox="true"/>
            <p:nvPr/>
          </p:nvSpPr>
          <p:spPr>
            <a:xfrm rot="0">
              <a:off x="0" y="908332"/>
              <a:ext cx="6336353" cy="1466003"/>
            </a:xfrm>
            <a:prstGeom prst="rect">
              <a:avLst/>
            </a:prstGeom>
          </p:spPr>
          <p:txBody>
            <a:bodyPr anchor="t" rtlCol="false" tIns="0" lIns="0" bIns="0" rIns="0">
              <a:spAutoFit/>
            </a:bodyPr>
            <a:lstStyle/>
            <a:p>
              <a:pPr algn="ctr">
                <a:lnSpc>
                  <a:spcPts val="2990"/>
                </a:lnSpc>
              </a:pPr>
              <a:r>
                <a:rPr lang="en-US" sz="2300">
                  <a:solidFill>
                    <a:srgbClr val="000000"/>
                  </a:solidFill>
                  <a:latin typeface="DM Sans"/>
                  <a:ea typeface="DM Sans"/>
                  <a:cs typeface="DM Sans"/>
                  <a:sym typeface="DM Sans"/>
                </a:rPr>
                <a:t>We can sell the bio ink needed to regenerate a specific part of the organ.</a:t>
              </a:r>
            </a:p>
          </p:txBody>
        </p:sp>
        <p:sp>
          <p:nvSpPr>
            <p:cNvPr name="TextBox 17" id="17"/>
            <p:cNvSpPr txBox="true"/>
            <p:nvPr/>
          </p:nvSpPr>
          <p:spPr>
            <a:xfrm rot="0">
              <a:off x="0" y="-19050"/>
              <a:ext cx="6336353" cy="546523"/>
            </a:xfrm>
            <a:prstGeom prst="rect">
              <a:avLst/>
            </a:prstGeom>
          </p:spPr>
          <p:txBody>
            <a:bodyPr anchor="t" rtlCol="false" tIns="0" lIns="0" bIns="0" rIns="0">
              <a:spAutoFit/>
            </a:bodyPr>
            <a:lstStyle/>
            <a:p>
              <a:pPr algn="ctr">
                <a:lnSpc>
                  <a:spcPts val="3380"/>
                </a:lnSpc>
              </a:pPr>
              <a:r>
                <a:rPr lang="en-US" b="true" sz="2600">
                  <a:solidFill>
                    <a:srgbClr val="000000"/>
                  </a:solidFill>
                  <a:latin typeface="DM Sans Bold"/>
                  <a:ea typeface="DM Sans Bold"/>
                  <a:cs typeface="DM Sans Bold"/>
                  <a:sym typeface="DM Sans Bold"/>
                </a:rPr>
                <a:t>BIO INK</a:t>
              </a:r>
            </a:p>
          </p:txBody>
        </p:sp>
      </p:grpSp>
      <p:sp>
        <p:nvSpPr>
          <p:cNvPr name="Freeform 18" id="18"/>
          <p:cNvSpPr/>
          <p:nvPr/>
        </p:nvSpPr>
        <p:spPr>
          <a:xfrm flipH="false" flipV="false" rot="0">
            <a:off x="-6850468" y="7086271"/>
            <a:ext cx="10028932" cy="9878498"/>
          </a:xfrm>
          <a:custGeom>
            <a:avLst/>
            <a:gdLst/>
            <a:ahLst/>
            <a:cxnLst/>
            <a:rect r="r" b="b" t="t" l="l"/>
            <a:pathLst>
              <a:path h="9878498" w="10028932">
                <a:moveTo>
                  <a:pt x="0" y="0"/>
                </a:moveTo>
                <a:lnTo>
                  <a:pt x="10028933" y="0"/>
                </a:lnTo>
                <a:lnTo>
                  <a:pt x="10028933" y="9878499"/>
                </a:lnTo>
                <a:lnTo>
                  <a:pt x="0" y="9878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6401887" y="-3910549"/>
            <a:ext cx="10028932" cy="9878498"/>
          </a:xfrm>
          <a:custGeom>
            <a:avLst/>
            <a:gdLst/>
            <a:ahLst/>
            <a:cxnLst/>
            <a:rect r="r" b="b" t="t" l="l"/>
            <a:pathLst>
              <a:path h="9878498" w="10028932">
                <a:moveTo>
                  <a:pt x="0" y="0"/>
                </a:moveTo>
                <a:lnTo>
                  <a:pt x="10028933" y="0"/>
                </a:lnTo>
                <a:lnTo>
                  <a:pt x="10028933" y="9878498"/>
                </a:lnTo>
                <a:lnTo>
                  <a:pt x="0" y="98784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AutoShape 3" id="3"/>
          <p:cNvSpPr/>
          <p:nvPr/>
        </p:nvSpPr>
        <p:spPr>
          <a:xfrm>
            <a:off x="3304566" y="6257509"/>
            <a:ext cx="11079672" cy="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5412189" y="6045643"/>
            <a:ext cx="423733" cy="42373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8504246" y="5952829"/>
            <a:ext cx="423733" cy="42373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1326265" y="5990929"/>
            <a:ext cx="423733" cy="42373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16401887" y="8758044"/>
            <a:ext cx="1886113" cy="1886113"/>
          </a:xfrm>
          <a:custGeom>
            <a:avLst/>
            <a:gdLst/>
            <a:ahLst/>
            <a:cxnLst/>
            <a:rect r="r" b="b" t="t" l="l"/>
            <a:pathLst>
              <a:path h="1886113" w="1886113">
                <a:moveTo>
                  <a:pt x="0" y="0"/>
                </a:moveTo>
                <a:lnTo>
                  <a:pt x="1886113" y="0"/>
                </a:lnTo>
                <a:lnTo>
                  <a:pt x="1886113" y="1886113"/>
                </a:lnTo>
                <a:lnTo>
                  <a:pt x="0" y="1886113"/>
                </a:lnTo>
                <a:lnTo>
                  <a:pt x="0" y="0"/>
                </a:lnTo>
                <a:close/>
              </a:path>
            </a:pathLst>
          </a:custGeom>
          <a:blipFill>
            <a:blip r:embed="rId3"/>
            <a:stretch>
              <a:fillRect l="0" t="0" r="0" b="0"/>
            </a:stretch>
          </a:blipFill>
        </p:spPr>
      </p:sp>
      <p:sp>
        <p:nvSpPr>
          <p:cNvPr name="Freeform 14" id="14"/>
          <p:cNvSpPr/>
          <p:nvPr/>
        </p:nvSpPr>
        <p:spPr>
          <a:xfrm flipH="false" flipV="false" rot="0">
            <a:off x="10525715" y="3837232"/>
            <a:ext cx="2148000" cy="1807005"/>
          </a:xfrm>
          <a:custGeom>
            <a:avLst/>
            <a:gdLst/>
            <a:ahLst/>
            <a:cxnLst/>
            <a:rect r="r" b="b" t="t" l="l"/>
            <a:pathLst>
              <a:path h="1807005" w="2148000">
                <a:moveTo>
                  <a:pt x="0" y="0"/>
                </a:moveTo>
                <a:lnTo>
                  <a:pt x="2148000" y="0"/>
                </a:lnTo>
                <a:lnTo>
                  <a:pt x="2148000" y="1807005"/>
                </a:lnTo>
                <a:lnTo>
                  <a:pt x="0" y="18070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7621899" y="3748512"/>
            <a:ext cx="2188427" cy="1895725"/>
          </a:xfrm>
          <a:custGeom>
            <a:avLst/>
            <a:gdLst/>
            <a:ahLst/>
            <a:cxnLst/>
            <a:rect r="r" b="b" t="t" l="l"/>
            <a:pathLst>
              <a:path h="1895725" w="2188427">
                <a:moveTo>
                  <a:pt x="0" y="0"/>
                </a:moveTo>
                <a:lnTo>
                  <a:pt x="2188427" y="0"/>
                </a:lnTo>
                <a:lnTo>
                  <a:pt x="2188427" y="1895725"/>
                </a:lnTo>
                <a:lnTo>
                  <a:pt x="0" y="1895725"/>
                </a:lnTo>
                <a:lnTo>
                  <a:pt x="0" y="0"/>
                </a:lnTo>
                <a:close/>
              </a:path>
            </a:pathLst>
          </a:custGeom>
          <a:blipFill>
            <a:blip r:embed="rId6"/>
            <a:stretch>
              <a:fillRect l="0" t="0" r="0" b="0"/>
            </a:stretch>
          </a:blipFill>
        </p:spPr>
      </p:sp>
      <p:sp>
        <p:nvSpPr>
          <p:cNvPr name="Freeform 16" id="16"/>
          <p:cNvSpPr/>
          <p:nvPr/>
        </p:nvSpPr>
        <p:spPr>
          <a:xfrm flipH="false" flipV="false" rot="0">
            <a:off x="4334460" y="3631843"/>
            <a:ext cx="2458764" cy="2089950"/>
          </a:xfrm>
          <a:custGeom>
            <a:avLst/>
            <a:gdLst/>
            <a:ahLst/>
            <a:cxnLst/>
            <a:rect r="r" b="b" t="t" l="l"/>
            <a:pathLst>
              <a:path h="2089950" w="2458764">
                <a:moveTo>
                  <a:pt x="0" y="0"/>
                </a:moveTo>
                <a:lnTo>
                  <a:pt x="2458764" y="0"/>
                </a:lnTo>
                <a:lnTo>
                  <a:pt x="2458764" y="2089950"/>
                </a:lnTo>
                <a:lnTo>
                  <a:pt x="0" y="2089950"/>
                </a:lnTo>
                <a:lnTo>
                  <a:pt x="0" y="0"/>
                </a:lnTo>
                <a:close/>
              </a:path>
            </a:pathLst>
          </a:custGeom>
          <a:blipFill>
            <a:blip r:embed="rId7"/>
            <a:stretch>
              <a:fillRect l="0" t="0" r="0" b="0"/>
            </a:stretch>
          </a:blipFill>
        </p:spPr>
      </p:sp>
      <p:sp>
        <p:nvSpPr>
          <p:cNvPr name="TextBox 17" id="17"/>
          <p:cNvSpPr txBox="true"/>
          <p:nvPr/>
        </p:nvSpPr>
        <p:spPr>
          <a:xfrm rot="0">
            <a:off x="3935612" y="6564692"/>
            <a:ext cx="3156218" cy="1614671"/>
          </a:xfrm>
          <a:prstGeom prst="rect">
            <a:avLst/>
          </a:prstGeom>
        </p:spPr>
        <p:txBody>
          <a:bodyPr anchor="t" rtlCol="false" tIns="0" lIns="0" bIns="0" rIns="0">
            <a:spAutoFit/>
          </a:bodyPr>
          <a:lstStyle/>
          <a:p>
            <a:pPr algn="ctr">
              <a:lnSpc>
                <a:spcPts val="3227"/>
              </a:lnSpc>
            </a:pPr>
            <a:r>
              <a:rPr lang="en-US" b="true" sz="2338" spc="229">
                <a:solidFill>
                  <a:srgbClr val="231F20"/>
                </a:solidFill>
                <a:latin typeface="DM Sans Bold"/>
                <a:ea typeface="DM Sans Bold"/>
                <a:cs typeface="DM Sans Bold"/>
                <a:sym typeface="DM Sans Bold"/>
              </a:rPr>
              <a:t>PHARMACEUTICAL AND BIOTECHNOLOGY COMPANIES</a:t>
            </a:r>
          </a:p>
        </p:txBody>
      </p:sp>
      <p:sp>
        <p:nvSpPr>
          <p:cNvPr name="TextBox 18" id="18"/>
          <p:cNvSpPr txBox="true"/>
          <p:nvPr/>
        </p:nvSpPr>
        <p:spPr>
          <a:xfrm rot="0">
            <a:off x="7361196" y="6538487"/>
            <a:ext cx="2709833" cy="1213333"/>
          </a:xfrm>
          <a:prstGeom prst="rect">
            <a:avLst/>
          </a:prstGeom>
        </p:spPr>
        <p:txBody>
          <a:bodyPr anchor="t" rtlCol="false" tIns="0" lIns="0" bIns="0" rIns="0">
            <a:spAutoFit/>
          </a:bodyPr>
          <a:lstStyle/>
          <a:p>
            <a:pPr algn="ctr">
              <a:lnSpc>
                <a:spcPts val="3229"/>
              </a:lnSpc>
            </a:pPr>
            <a:r>
              <a:rPr lang="en-US" b="true" sz="2340" spc="229">
                <a:solidFill>
                  <a:srgbClr val="231F20"/>
                </a:solidFill>
                <a:latin typeface="DM Sans Bold"/>
                <a:ea typeface="DM Sans Bold"/>
                <a:cs typeface="DM Sans Bold"/>
                <a:sym typeface="DM Sans Bold"/>
              </a:rPr>
              <a:t>ACADEMIC AND RESEARCH INSTITUTE</a:t>
            </a:r>
          </a:p>
        </p:txBody>
      </p:sp>
      <p:sp>
        <p:nvSpPr>
          <p:cNvPr name="TextBox 19" id="19"/>
          <p:cNvSpPr txBox="true"/>
          <p:nvPr/>
        </p:nvSpPr>
        <p:spPr>
          <a:xfrm rot="0">
            <a:off x="10183216" y="6564692"/>
            <a:ext cx="2709833" cy="803758"/>
          </a:xfrm>
          <a:prstGeom prst="rect">
            <a:avLst/>
          </a:prstGeom>
        </p:spPr>
        <p:txBody>
          <a:bodyPr anchor="t" rtlCol="false" tIns="0" lIns="0" bIns="0" rIns="0">
            <a:spAutoFit/>
          </a:bodyPr>
          <a:lstStyle/>
          <a:p>
            <a:pPr algn="ctr">
              <a:lnSpc>
                <a:spcPts val="3229"/>
              </a:lnSpc>
            </a:pPr>
            <a:r>
              <a:rPr lang="en-US" b="true" sz="2340" spc="229">
                <a:solidFill>
                  <a:srgbClr val="231F20"/>
                </a:solidFill>
                <a:latin typeface="DM Sans Bold"/>
                <a:ea typeface="DM Sans Bold"/>
                <a:cs typeface="DM Sans Bold"/>
                <a:sym typeface="DM Sans Bold"/>
              </a:rPr>
              <a:t>HOSPITALS AND CLINICS</a:t>
            </a:r>
          </a:p>
        </p:txBody>
      </p:sp>
      <p:sp>
        <p:nvSpPr>
          <p:cNvPr name="TextBox 20" id="20"/>
          <p:cNvSpPr txBox="true"/>
          <p:nvPr/>
        </p:nvSpPr>
        <p:spPr>
          <a:xfrm rot="0">
            <a:off x="681541" y="552450"/>
            <a:ext cx="6440841" cy="857250"/>
          </a:xfrm>
          <a:prstGeom prst="rect">
            <a:avLst/>
          </a:prstGeom>
        </p:spPr>
        <p:txBody>
          <a:bodyPr anchor="t" rtlCol="false" tIns="0" lIns="0" bIns="0" rIns="0">
            <a:spAutoFit/>
          </a:bodyPr>
          <a:lstStyle/>
          <a:p>
            <a:pPr algn="l">
              <a:lnSpc>
                <a:spcPts val="6900"/>
              </a:lnSpc>
            </a:pPr>
            <a:r>
              <a:rPr lang="en-US" b="true" sz="5000" spc="490">
                <a:solidFill>
                  <a:srgbClr val="224C8D"/>
                </a:solidFill>
                <a:latin typeface="Oswald Bold"/>
                <a:ea typeface="Oswald Bold"/>
                <a:cs typeface="Oswald Bold"/>
                <a:sym typeface="Oswald Bold"/>
              </a:rPr>
              <a:t>MARKET SEGMENTS</a:t>
            </a:r>
          </a:p>
        </p:txBody>
      </p:sp>
      <p:sp>
        <p:nvSpPr>
          <p:cNvPr name="TextBox 21" id="21"/>
          <p:cNvSpPr txBox="true"/>
          <p:nvPr/>
        </p:nvSpPr>
        <p:spPr>
          <a:xfrm rot="0">
            <a:off x="3119166" y="1945562"/>
            <a:ext cx="11298071" cy="680084"/>
          </a:xfrm>
          <a:prstGeom prst="rect">
            <a:avLst/>
          </a:prstGeom>
        </p:spPr>
        <p:txBody>
          <a:bodyPr anchor="t" rtlCol="false" tIns="0" lIns="0" bIns="0" rIns="0">
            <a:spAutoFit/>
          </a:bodyPr>
          <a:lstStyle/>
          <a:p>
            <a:pPr algn="l">
              <a:lnSpc>
                <a:spcPts val="5520"/>
              </a:lnSpc>
            </a:pPr>
            <a:r>
              <a:rPr lang="en-US" b="true" sz="4000" spc="392">
                <a:solidFill>
                  <a:srgbClr val="000000"/>
                </a:solidFill>
                <a:latin typeface="Oswald Bold"/>
                <a:ea typeface="Oswald Bold"/>
                <a:cs typeface="Oswald Bold"/>
                <a:sym typeface="Oswald Bold"/>
              </a:rPr>
              <a:t>KEY CUSTOMERS IN REGENERATIVE MEDICINE</a:t>
            </a:r>
          </a:p>
        </p:txBody>
      </p:sp>
      <p:sp>
        <p:nvSpPr>
          <p:cNvPr name="TextBox 22" id="22"/>
          <p:cNvSpPr txBox="true"/>
          <p:nvPr/>
        </p:nvSpPr>
        <p:spPr>
          <a:xfrm rot="0">
            <a:off x="311724" y="9470795"/>
            <a:ext cx="245983" cy="582930"/>
          </a:xfrm>
          <a:prstGeom prst="rect">
            <a:avLst/>
          </a:prstGeom>
        </p:spPr>
        <p:txBody>
          <a:bodyPr anchor="t" rtlCol="false" tIns="0" lIns="0" bIns="0" rIns="0">
            <a:spAutoFit/>
          </a:bodyPr>
          <a:lstStyle/>
          <a:p>
            <a:pPr algn="ctr">
              <a:lnSpc>
                <a:spcPts val="4679"/>
              </a:lnSpc>
              <a:spcBef>
                <a:spcPct val="0"/>
              </a:spcBef>
            </a:pPr>
            <a:r>
              <a:rPr lang="en-US" b="true" sz="3599">
                <a:solidFill>
                  <a:srgbClr val="000000"/>
                </a:solidFill>
                <a:latin typeface="Oswald Bold"/>
                <a:ea typeface="Oswald Bold"/>
                <a:cs typeface="Oswald Bold"/>
                <a:sym typeface="Oswald Bold"/>
              </a:rPr>
              <a:t>9</a:t>
            </a:r>
          </a:p>
        </p:txBody>
      </p:sp>
      <p:sp>
        <p:nvSpPr>
          <p:cNvPr name="Freeform 23" id="23"/>
          <p:cNvSpPr/>
          <p:nvPr/>
        </p:nvSpPr>
        <p:spPr>
          <a:xfrm flipH="false" flipV="false" rot="0">
            <a:off x="-6724367" y="6985621"/>
            <a:ext cx="10028932" cy="9878498"/>
          </a:xfrm>
          <a:custGeom>
            <a:avLst/>
            <a:gdLst/>
            <a:ahLst/>
            <a:cxnLst/>
            <a:rect r="r" b="b" t="t" l="l"/>
            <a:pathLst>
              <a:path h="9878498" w="10028932">
                <a:moveTo>
                  <a:pt x="0" y="0"/>
                </a:moveTo>
                <a:lnTo>
                  <a:pt x="10028933" y="0"/>
                </a:lnTo>
                <a:lnTo>
                  <a:pt x="10028933" y="9878498"/>
                </a:lnTo>
                <a:lnTo>
                  <a:pt x="0" y="98784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4417237" y="-6492724"/>
            <a:ext cx="10028932" cy="9878498"/>
          </a:xfrm>
          <a:custGeom>
            <a:avLst/>
            <a:gdLst/>
            <a:ahLst/>
            <a:cxnLst/>
            <a:rect r="r" b="b" t="t" l="l"/>
            <a:pathLst>
              <a:path h="9878498" w="10028932">
                <a:moveTo>
                  <a:pt x="0" y="0"/>
                </a:moveTo>
                <a:lnTo>
                  <a:pt x="10028933" y="0"/>
                </a:lnTo>
                <a:lnTo>
                  <a:pt x="10028933" y="9878499"/>
                </a:lnTo>
                <a:lnTo>
                  <a:pt x="0" y="9878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5735015" y="6002451"/>
            <a:ext cx="10028932" cy="9878498"/>
          </a:xfrm>
          <a:custGeom>
            <a:avLst/>
            <a:gdLst/>
            <a:ahLst/>
            <a:cxnLst/>
            <a:rect r="r" b="b" t="t" l="l"/>
            <a:pathLst>
              <a:path h="9878498" w="10028932">
                <a:moveTo>
                  <a:pt x="0" y="0"/>
                </a:moveTo>
                <a:lnTo>
                  <a:pt x="10028933" y="0"/>
                </a:lnTo>
                <a:lnTo>
                  <a:pt x="10028933" y="9878498"/>
                </a:lnTo>
                <a:lnTo>
                  <a:pt x="0" y="98784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816001" y="-6786680"/>
            <a:ext cx="10028932" cy="9878498"/>
          </a:xfrm>
          <a:custGeom>
            <a:avLst/>
            <a:gdLst/>
            <a:ahLst/>
            <a:cxnLst/>
            <a:rect r="r" b="b" t="t" l="l"/>
            <a:pathLst>
              <a:path h="9878498" w="10028932">
                <a:moveTo>
                  <a:pt x="0" y="0"/>
                </a:moveTo>
                <a:lnTo>
                  <a:pt x="10028932" y="0"/>
                </a:lnTo>
                <a:lnTo>
                  <a:pt x="10028932" y="9878498"/>
                </a:lnTo>
                <a:lnTo>
                  <a:pt x="0" y="98784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4" id="4">
            <a:hlinkClick action="ppaction://media"/>
          </p:cNvPr>
          <p:cNvPicPr>
            <a:picLocks noChangeAspect="true"/>
          </p:cNvPicPr>
          <p:nvPr>
            <a:videoFile r:link="rId6"/>
            <p:extLst>
              <p:ext uri="{DAA4B4D4-6D71-4841-9C94-3DE7FCFB9230}">
                <p14:media xmlns:p14="http://schemas.microsoft.com/office/powerpoint/2010/main" r:embed="rId7">
                  <p14:trim st="0.0000" end="0.0000"/>
                </p14:media>
              </p:ext>
            </p:extLst>
          </p:nvPr>
        </p:nvPicPr>
        <p:blipFill>
          <a:blip r:embed="rId5"/>
          <a:srcRect l="851" t="1288" r="851" b="0"/>
          <a:stretch>
            <a:fillRect/>
          </a:stretch>
        </p:blipFill>
        <p:spPr>
          <a:xfrm flipH="false" flipV="false" rot="0">
            <a:off x="-98708" y="0"/>
            <a:ext cx="18278261" cy="10287000"/>
          </a:xfrm>
          <a:prstGeom prst="rect">
            <a:avLst/>
          </a:prstGeom>
        </p:spPr>
      </p:pic>
      <p:sp>
        <p:nvSpPr>
          <p:cNvPr name="TextBox 5" id="5"/>
          <p:cNvSpPr txBox="true"/>
          <p:nvPr/>
        </p:nvSpPr>
        <p:spPr>
          <a:xfrm rot="0">
            <a:off x="220045" y="9470795"/>
            <a:ext cx="429339" cy="582930"/>
          </a:xfrm>
          <a:prstGeom prst="rect">
            <a:avLst/>
          </a:prstGeom>
        </p:spPr>
        <p:txBody>
          <a:bodyPr anchor="t" rtlCol="false" tIns="0" lIns="0" bIns="0" rIns="0">
            <a:spAutoFit/>
          </a:bodyPr>
          <a:lstStyle/>
          <a:p>
            <a:pPr algn="ctr">
              <a:lnSpc>
                <a:spcPts val="4679"/>
              </a:lnSpc>
              <a:spcBef>
                <a:spcPct val="0"/>
              </a:spcBef>
            </a:pPr>
            <a:r>
              <a:rPr lang="en-US" b="true" sz="3599">
                <a:solidFill>
                  <a:srgbClr val="000000"/>
                </a:solidFill>
                <a:latin typeface="Oswald Bold"/>
                <a:ea typeface="Oswald Bold"/>
                <a:cs typeface="Oswald Bold"/>
                <a:sym typeface="Oswald Bold"/>
              </a:rPr>
              <a:t>10</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131159" y="-8724633"/>
            <a:ext cx="24036383" cy="24664199"/>
          </a:xfrm>
          <a:custGeom>
            <a:avLst/>
            <a:gdLst/>
            <a:ahLst/>
            <a:cxnLst/>
            <a:rect r="r" b="b" t="t" l="l"/>
            <a:pathLst>
              <a:path h="24664199" w="24036383">
                <a:moveTo>
                  <a:pt x="0" y="0"/>
                </a:moveTo>
                <a:lnTo>
                  <a:pt x="24036383" y="0"/>
                </a:lnTo>
                <a:lnTo>
                  <a:pt x="24036383" y="24664199"/>
                </a:lnTo>
                <a:lnTo>
                  <a:pt x="0" y="24664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819860" y="3284143"/>
            <a:ext cx="3680401" cy="4125729"/>
          </a:xfrm>
          <a:custGeom>
            <a:avLst/>
            <a:gdLst/>
            <a:ahLst/>
            <a:cxnLst/>
            <a:rect r="r" b="b" t="t" l="l"/>
            <a:pathLst>
              <a:path h="4125729" w="3680401">
                <a:moveTo>
                  <a:pt x="0" y="0"/>
                </a:moveTo>
                <a:lnTo>
                  <a:pt x="3680400" y="0"/>
                </a:lnTo>
                <a:lnTo>
                  <a:pt x="3680400" y="4125729"/>
                </a:lnTo>
                <a:lnTo>
                  <a:pt x="0" y="4125729"/>
                </a:lnTo>
                <a:lnTo>
                  <a:pt x="0" y="0"/>
                </a:lnTo>
                <a:close/>
              </a:path>
            </a:pathLst>
          </a:custGeom>
          <a:blipFill>
            <a:blip r:embed="rId7"/>
            <a:stretch>
              <a:fillRect l="0" t="0" r="0" b="0"/>
            </a:stretch>
          </a:blipFill>
        </p:spPr>
      </p:sp>
      <p:sp>
        <p:nvSpPr>
          <p:cNvPr name="TextBox 6" id="6"/>
          <p:cNvSpPr txBox="true"/>
          <p:nvPr/>
        </p:nvSpPr>
        <p:spPr>
          <a:xfrm rot="0">
            <a:off x="1028700" y="2700248"/>
            <a:ext cx="7339667" cy="4432823"/>
          </a:xfrm>
          <a:prstGeom prst="rect">
            <a:avLst/>
          </a:prstGeom>
        </p:spPr>
        <p:txBody>
          <a:bodyPr anchor="t" rtlCol="false" tIns="0" lIns="0" bIns="0" rIns="0">
            <a:spAutoFit/>
          </a:bodyPr>
          <a:lstStyle/>
          <a:p>
            <a:pPr algn="ctr" marL="0" indent="0" lvl="0">
              <a:lnSpc>
                <a:spcPts val="11797"/>
              </a:lnSpc>
              <a:spcBef>
                <a:spcPct val="0"/>
              </a:spcBef>
            </a:pPr>
            <a:r>
              <a:rPr lang="en-US" b="true" sz="8548" spc="837">
                <a:solidFill>
                  <a:srgbClr val="231F20"/>
                </a:solidFill>
                <a:latin typeface="Oswald Bold"/>
                <a:ea typeface="Oswald Bold"/>
                <a:cs typeface="Oswald Bold"/>
                <a:sym typeface="Oswald Bold"/>
              </a:rPr>
              <a:t>THANKS FOR YOUR ATTENTION</a:t>
            </a:r>
          </a:p>
        </p:txBody>
      </p:sp>
      <p:pic>
        <p:nvPicPr>
          <p:cNvPr name="Picture 7" id="7">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0" y="0"/>
            <a:ext cx="18288000" cy="10287000"/>
          </a:xfrm>
          <a:prstGeom prst="rect">
            <a:avLst/>
          </a:prstGeom>
        </p:spPr>
      </p:pic>
      <p:sp>
        <p:nvSpPr>
          <p:cNvPr name="Freeform 8" id="8"/>
          <p:cNvSpPr/>
          <p:nvPr/>
        </p:nvSpPr>
        <p:spPr>
          <a:xfrm flipH="false" flipV="false" rot="0">
            <a:off x="285327" y="-256460"/>
            <a:ext cx="2029706" cy="2029706"/>
          </a:xfrm>
          <a:custGeom>
            <a:avLst/>
            <a:gdLst/>
            <a:ahLst/>
            <a:cxnLst/>
            <a:rect r="r" b="b" t="t" l="l"/>
            <a:pathLst>
              <a:path h="2029706" w="2029706">
                <a:moveTo>
                  <a:pt x="0" y="0"/>
                </a:moveTo>
                <a:lnTo>
                  <a:pt x="2029706" y="0"/>
                </a:lnTo>
                <a:lnTo>
                  <a:pt x="2029706" y="2029706"/>
                </a:lnTo>
                <a:lnTo>
                  <a:pt x="0" y="2029706"/>
                </a:lnTo>
                <a:lnTo>
                  <a:pt x="0" y="0"/>
                </a:lnTo>
                <a:close/>
              </a:path>
            </a:pathLst>
          </a:custGeom>
          <a:blipFill>
            <a:blip r:embed="rId11"/>
            <a:stretch>
              <a:fillRect l="0" t="0" r="0" b="0"/>
            </a:stretch>
          </a:blipFill>
        </p:spPr>
      </p:sp>
      <p:sp>
        <p:nvSpPr>
          <p:cNvPr name="TextBox 9" id="9"/>
          <p:cNvSpPr txBox="true"/>
          <p:nvPr/>
        </p:nvSpPr>
        <p:spPr>
          <a:xfrm rot="0">
            <a:off x="285327" y="9641814"/>
            <a:ext cx="412790" cy="582930"/>
          </a:xfrm>
          <a:prstGeom prst="rect">
            <a:avLst/>
          </a:prstGeom>
        </p:spPr>
        <p:txBody>
          <a:bodyPr anchor="t" rtlCol="false" tIns="0" lIns="0" bIns="0" rIns="0">
            <a:spAutoFit/>
          </a:bodyPr>
          <a:lstStyle/>
          <a:p>
            <a:pPr algn="ctr">
              <a:lnSpc>
                <a:spcPts val="4679"/>
              </a:lnSpc>
              <a:spcBef>
                <a:spcPct val="0"/>
              </a:spcBef>
            </a:pPr>
            <a:r>
              <a:rPr lang="en-US" b="true" sz="3599">
                <a:solidFill>
                  <a:srgbClr val="000000"/>
                </a:solidFill>
                <a:latin typeface="Oswald Bold"/>
                <a:ea typeface="Oswald Bold"/>
                <a:cs typeface="Oswald Bold"/>
                <a:sym typeface="Oswald Bold"/>
              </a:rPr>
              <a:t>12</a:t>
            </a: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762826" y="3428063"/>
            <a:ext cx="2141941" cy="2339209"/>
            <a:chOff x="0" y="0"/>
            <a:chExt cx="862412" cy="941838"/>
          </a:xfrm>
        </p:grpSpPr>
        <p:sp>
          <p:nvSpPr>
            <p:cNvPr name="Freeform 4" id="4"/>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cap="sq">
              <a:noFill/>
              <a:prstDash val="solid"/>
              <a:miter/>
            </a:ln>
          </p:spPr>
        </p:sp>
        <p:sp>
          <p:nvSpPr>
            <p:cNvPr name="TextBox 5" id="5"/>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6" id="6"/>
          <p:cNvGrpSpPr>
            <a:grpSpLocks noChangeAspect="true"/>
          </p:cNvGrpSpPr>
          <p:nvPr/>
        </p:nvGrpSpPr>
        <p:grpSpPr>
          <a:xfrm rot="0">
            <a:off x="1011499" y="2643873"/>
            <a:ext cx="1843300" cy="1836100"/>
            <a:chOff x="0" y="0"/>
            <a:chExt cx="6502400" cy="6477000"/>
          </a:xfrm>
        </p:grpSpPr>
        <p:sp>
          <p:nvSpPr>
            <p:cNvPr name="Freeform 7" id="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t="0" r="223" b="0"/>
              </a:stretch>
            </a:blipFill>
          </p:spPr>
        </p:sp>
        <p:sp>
          <p:nvSpPr>
            <p:cNvPr name="Freeform 8" id="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9" id="9"/>
          <p:cNvSpPr/>
          <p:nvPr/>
        </p:nvSpPr>
        <p:spPr>
          <a:xfrm flipH="false" flipV="false" rot="0">
            <a:off x="762826" y="5767272"/>
            <a:ext cx="2141941" cy="226833"/>
          </a:xfrm>
          <a:custGeom>
            <a:avLst/>
            <a:gdLst/>
            <a:ahLst/>
            <a:cxnLst/>
            <a:rect r="r" b="b" t="t" l="l"/>
            <a:pathLst>
              <a:path h="226833" w="2141941">
                <a:moveTo>
                  <a:pt x="0" y="0"/>
                </a:moveTo>
                <a:lnTo>
                  <a:pt x="2141941" y="0"/>
                </a:lnTo>
                <a:lnTo>
                  <a:pt x="2141941" y="226833"/>
                </a:lnTo>
                <a:lnTo>
                  <a:pt x="0" y="226833"/>
                </a:lnTo>
                <a:lnTo>
                  <a:pt x="0" y="0"/>
                </a:lnTo>
                <a:close/>
              </a:path>
            </a:pathLst>
          </a:custGeom>
          <a:blipFill>
            <a:blip r:embed="rId4"/>
            <a:stretch>
              <a:fillRect l="0" t="-86495" r="0" b="0"/>
            </a:stretch>
          </a:blipFill>
        </p:spPr>
      </p:sp>
      <p:grpSp>
        <p:nvGrpSpPr>
          <p:cNvPr name="Group 10" id="10"/>
          <p:cNvGrpSpPr/>
          <p:nvPr/>
        </p:nvGrpSpPr>
        <p:grpSpPr>
          <a:xfrm rot="0">
            <a:off x="3492974" y="3428063"/>
            <a:ext cx="2141941" cy="2339209"/>
            <a:chOff x="0" y="0"/>
            <a:chExt cx="862412" cy="941838"/>
          </a:xfrm>
        </p:grpSpPr>
        <p:sp>
          <p:nvSpPr>
            <p:cNvPr name="Freeform 11" id="11"/>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A85724"/>
            </a:solidFill>
            <a:ln cap="sq">
              <a:noFill/>
              <a:prstDash val="solid"/>
              <a:miter/>
            </a:ln>
          </p:spPr>
        </p:sp>
        <p:sp>
          <p:nvSpPr>
            <p:cNvPr name="TextBox 12" id="12"/>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13" id="13"/>
          <p:cNvGrpSpPr>
            <a:grpSpLocks noChangeAspect="true"/>
          </p:cNvGrpSpPr>
          <p:nvPr/>
        </p:nvGrpSpPr>
        <p:grpSpPr>
          <a:xfrm rot="0">
            <a:off x="3620519" y="2634348"/>
            <a:ext cx="1843300" cy="1836100"/>
            <a:chOff x="0" y="0"/>
            <a:chExt cx="6502400" cy="6477000"/>
          </a:xfrm>
        </p:grpSpPr>
        <p:sp>
          <p:nvSpPr>
            <p:cNvPr name="Freeform 14" id="1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20712" r="223" b="-20712"/>
              </a:stretch>
            </a:blipFill>
          </p:spPr>
        </p:sp>
        <p:sp>
          <p:nvSpPr>
            <p:cNvPr name="Freeform 15" id="1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16" id="16"/>
          <p:cNvSpPr/>
          <p:nvPr/>
        </p:nvSpPr>
        <p:spPr>
          <a:xfrm flipH="false" flipV="false" rot="0">
            <a:off x="3492974" y="5767272"/>
            <a:ext cx="2141941" cy="226833"/>
          </a:xfrm>
          <a:custGeom>
            <a:avLst/>
            <a:gdLst/>
            <a:ahLst/>
            <a:cxnLst/>
            <a:rect r="r" b="b" t="t" l="l"/>
            <a:pathLst>
              <a:path h="226833" w="2141941">
                <a:moveTo>
                  <a:pt x="0" y="0"/>
                </a:moveTo>
                <a:lnTo>
                  <a:pt x="2141940" y="0"/>
                </a:lnTo>
                <a:lnTo>
                  <a:pt x="2141940" y="226833"/>
                </a:lnTo>
                <a:lnTo>
                  <a:pt x="0" y="226833"/>
                </a:lnTo>
                <a:lnTo>
                  <a:pt x="0" y="0"/>
                </a:lnTo>
                <a:close/>
              </a:path>
            </a:pathLst>
          </a:custGeom>
          <a:blipFill>
            <a:blip r:embed="rId4"/>
            <a:stretch>
              <a:fillRect l="0" t="-86495" r="0" b="0"/>
            </a:stretch>
          </a:blipFill>
        </p:spPr>
      </p:sp>
      <p:grpSp>
        <p:nvGrpSpPr>
          <p:cNvPr name="Group 17" id="17"/>
          <p:cNvGrpSpPr/>
          <p:nvPr/>
        </p:nvGrpSpPr>
        <p:grpSpPr>
          <a:xfrm rot="0">
            <a:off x="6100034" y="3428063"/>
            <a:ext cx="2141941" cy="2339209"/>
            <a:chOff x="0" y="0"/>
            <a:chExt cx="862412" cy="941838"/>
          </a:xfrm>
        </p:grpSpPr>
        <p:sp>
          <p:nvSpPr>
            <p:cNvPr name="Freeform 18" id="18"/>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51D6B"/>
            </a:solidFill>
            <a:ln cap="sq">
              <a:noFill/>
              <a:prstDash val="solid"/>
              <a:miter/>
            </a:ln>
          </p:spPr>
        </p:sp>
        <p:sp>
          <p:nvSpPr>
            <p:cNvPr name="TextBox 19" id="19"/>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20" id="20"/>
          <p:cNvGrpSpPr>
            <a:grpSpLocks noChangeAspect="true"/>
          </p:cNvGrpSpPr>
          <p:nvPr/>
        </p:nvGrpSpPr>
        <p:grpSpPr>
          <a:xfrm rot="0">
            <a:off x="6227579" y="2634348"/>
            <a:ext cx="1843300" cy="1836100"/>
            <a:chOff x="0" y="0"/>
            <a:chExt cx="6502400" cy="6477000"/>
          </a:xfrm>
        </p:grpSpPr>
        <p:sp>
          <p:nvSpPr>
            <p:cNvPr name="Freeform 21" id="2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24999" r="223" b="-24999"/>
              </a:stretch>
            </a:blipFill>
          </p:spPr>
        </p:sp>
        <p:sp>
          <p:nvSpPr>
            <p:cNvPr name="Freeform 22" id="2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23" id="23"/>
          <p:cNvSpPr/>
          <p:nvPr/>
        </p:nvSpPr>
        <p:spPr>
          <a:xfrm flipH="false" flipV="false" rot="0">
            <a:off x="6100034" y="5767272"/>
            <a:ext cx="2141941" cy="226833"/>
          </a:xfrm>
          <a:custGeom>
            <a:avLst/>
            <a:gdLst/>
            <a:ahLst/>
            <a:cxnLst/>
            <a:rect r="r" b="b" t="t" l="l"/>
            <a:pathLst>
              <a:path h="226833" w="2141941">
                <a:moveTo>
                  <a:pt x="0" y="0"/>
                </a:moveTo>
                <a:lnTo>
                  <a:pt x="2141940" y="0"/>
                </a:lnTo>
                <a:lnTo>
                  <a:pt x="2141940" y="226833"/>
                </a:lnTo>
                <a:lnTo>
                  <a:pt x="0" y="226833"/>
                </a:lnTo>
                <a:lnTo>
                  <a:pt x="0" y="0"/>
                </a:lnTo>
                <a:close/>
              </a:path>
            </a:pathLst>
          </a:custGeom>
          <a:blipFill>
            <a:blip r:embed="rId4"/>
            <a:stretch>
              <a:fillRect l="0" t="-86495" r="0" b="0"/>
            </a:stretch>
          </a:blipFill>
        </p:spPr>
      </p:sp>
      <p:sp>
        <p:nvSpPr>
          <p:cNvPr name="Freeform 24" id="24"/>
          <p:cNvSpPr/>
          <p:nvPr/>
        </p:nvSpPr>
        <p:spPr>
          <a:xfrm flipH="false" flipV="false" rot="0">
            <a:off x="7514797" y="5613377"/>
            <a:ext cx="2141941" cy="226833"/>
          </a:xfrm>
          <a:custGeom>
            <a:avLst/>
            <a:gdLst/>
            <a:ahLst/>
            <a:cxnLst/>
            <a:rect r="r" b="b" t="t" l="l"/>
            <a:pathLst>
              <a:path h="226833" w="2141941">
                <a:moveTo>
                  <a:pt x="0" y="0"/>
                </a:moveTo>
                <a:lnTo>
                  <a:pt x="2141941" y="0"/>
                </a:lnTo>
                <a:lnTo>
                  <a:pt x="2141941" y="226833"/>
                </a:lnTo>
                <a:lnTo>
                  <a:pt x="0" y="226833"/>
                </a:lnTo>
                <a:lnTo>
                  <a:pt x="0" y="0"/>
                </a:lnTo>
                <a:close/>
              </a:path>
            </a:pathLst>
          </a:custGeom>
          <a:blipFill>
            <a:blip r:embed="rId4"/>
            <a:stretch>
              <a:fillRect l="0" t="-86495" r="0" b="0"/>
            </a:stretch>
          </a:blipFill>
        </p:spPr>
      </p:sp>
      <p:grpSp>
        <p:nvGrpSpPr>
          <p:cNvPr name="Group 25" id="25"/>
          <p:cNvGrpSpPr/>
          <p:nvPr/>
        </p:nvGrpSpPr>
        <p:grpSpPr>
          <a:xfrm rot="0">
            <a:off x="10123463" y="3428063"/>
            <a:ext cx="2141941" cy="2339209"/>
            <a:chOff x="0" y="0"/>
            <a:chExt cx="862412" cy="941838"/>
          </a:xfrm>
        </p:grpSpPr>
        <p:sp>
          <p:nvSpPr>
            <p:cNvPr name="Freeform 26" id="26"/>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DF6D66"/>
            </a:solidFill>
            <a:ln cap="sq">
              <a:noFill/>
              <a:prstDash val="solid"/>
              <a:miter/>
            </a:ln>
          </p:spPr>
        </p:sp>
        <p:sp>
          <p:nvSpPr>
            <p:cNvPr name="TextBox 27" id="27"/>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28" id="28"/>
          <p:cNvGrpSpPr>
            <a:grpSpLocks noChangeAspect="true"/>
          </p:cNvGrpSpPr>
          <p:nvPr/>
        </p:nvGrpSpPr>
        <p:grpSpPr>
          <a:xfrm rot="0">
            <a:off x="10251008" y="2634348"/>
            <a:ext cx="1843300" cy="1836100"/>
            <a:chOff x="0" y="0"/>
            <a:chExt cx="6502400" cy="6477000"/>
          </a:xfrm>
        </p:grpSpPr>
        <p:sp>
          <p:nvSpPr>
            <p:cNvPr name="Freeform 29" id="2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561" t="0" r="-2561" b="0"/>
              </a:stretch>
            </a:blipFill>
          </p:spPr>
        </p:sp>
        <p:sp>
          <p:nvSpPr>
            <p:cNvPr name="Freeform 30" id="3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31" id="31"/>
          <p:cNvSpPr/>
          <p:nvPr/>
        </p:nvSpPr>
        <p:spPr>
          <a:xfrm flipH="false" flipV="false" rot="0">
            <a:off x="10123463" y="5767272"/>
            <a:ext cx="2141941" cy="226833"/>
          </a:xfrm>
          <a:custGeom>
            <a:avLst/>
            <a:gdLst/>
            <a:ahLst/>
            <a:cxnLst/>
            <a:rect r="r" b="b" t="t" l="l"/>
            <a:pathLst>
              <a:path h="226833" w="2141941">
                <a:moveTo>
                  <a:pt x="0" y="0"/>
                </a:moveTo>
                <a:lnTo>
                  <a:pt x="2141940" y="0"/>
                </a:lnTo>
                <a:lnTo>
                  <a:pt x="2141940" y="226833"/>
                </a:lnTo>
                <a:lnTo>
                  <a:pt x="0" y="226833"/>
                </a:lnTo>
                <a:lnTo>
                  <a:pt x="0" y="0"/>
                </a:lnTo>
                <a:close/>
              </a:path>
            </a:pathLst>
          </a:custGeom>
          <a:blipFill>
            <a:blip r:embed="rId4"/>
            <a:stretch>
              <a:fillRect l="0" t="-86495" r="0" b="0"/>
            </a:stretch>
          </a:blipFill>
        </p:spPr>
      </p:sp>
      <p:grpSp>
        <p:nvGrpSpPr>
          <p:cNvPr name="Group 32" id="32"/>
          <p:cNvGrpSpPr/>
          <p:nvPr/>
        </p:nvGrpSpPr>
        <p:grpSpPr>
          <a:xfrm rot="0">
            <a:off x="12853610" y="3428063"/>
            <a:ext cx="2141941" cy="2339209"/>
            <a:chOff x="0" y="0"/>
            <a:chExt cx="862412" cy="941838"/>
          </a:xfrm>
        </p:grpSpPr>
        <p:sp>
          <p:nvSpPr>
            <p:cNvPr name="Freeform 33" id="33"/>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AB66CD"/>
            </a:solidFill>
            <a:ln cap="sq">
              <a:noFill/>
              <a:prstDash val="solid"/>
              <a:miter/>
            </a:ln>
          </p:spPr>
        </p:sp>
        <p:sp>
          <p:nvSpPr>
            <p:cNvPr name="TextBox 34" id="34"/>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35" id="35"/>
          <p:cNvGrpSpPr>
            <a:grpSpLocks noChangeAspect="true"/>
          </p:cNvGrpSpPr>
          <p:nvPr/>
        </p:nvGrpSpPr>
        <p:grpSpPr>
          <a:xfrm rot="0">
            <a:off x="12981156" y="2634348"/>
            <a:ext cx="1843300" cy="1836100"/>
            <a:chOff x="0" y="0"/>
            <a:chExt cx="6502400" cy="6477000"/>
          </a:xfrm>
        </p:grpSpPr>
        <p:sp>
          <p:nvSpPr>
            <p:cNvPr name="Freeform 36" id="3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23" t="0" r="223" b="0"/>
              </a:stretch>
            </a:blipFill>
          </p:spPr>
        </p:sp>
        <p:sp>
          <p:nvSpPr>
            <p:cNvPr name="Freeform 37" id="3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38" id="38"/>
          <p:cNvSpPr/>
          <p:nvPr/>
        </p:nvSpPr>
        <p:spPr>
          <a:xfrm flipH="false" flipV="false" rot="0">
            <a:off x="12853610" y="5767272"/>
            <a:ext cx="2141941" cy="226833"/>
          </a:xfrm>
          <a:custGeom>
            <a:avLst/>
            <a:gdLst/>
            <a:ahLst/>
            <a:cxnLst/>
            <a:rect r="r" b="b" t="t" l="l"/>
            <a:pathLst>
              <a:path h="226833" w="2141941">
                <a:moveTo>
                  <a:pt x="0" y="0"/>
                </a:moveTo>
                <a:lnTo>
                  <a:pt x="2141941" y="0"/>
                </a:lnTo>
                <a:lnTo>
                  <a:pt x="2141941" y="226833"/>
                </a:lnTo>
                <a:lnTo>
                  <a:pt x="0" y="226833"/>
                </a:lnTo>
                <a:lnTo>
                  <a:pt x="0" y="0"/>
                </a:lnTo>
                <a:close/>
              </a:path>
            </a:pathLst>
          </a:custGeom>
          <a:blipFill>
            <a:blip r:embed="rId4"/>
            <a:stretch>
              <a:fillRect l="0" t="-86495" r="0" b="0"/>
            </a:stretch>
          </a:blipFill>
        </p:spPr>
      </p:sp>
      <p:grpSp>
        <p:nvGrpSpPr>
          <p:cNvPr name="Group 39" id="39"/>
          <p:cNvGrpSpPr/>
          <p:nvPr/>
        </p:nvGrpSpPr>
        <p:grpSpPr>
          <a:xfrm rot="0">
            <a:off x="15460670" y="3428063"/>
            <a:ext cx="2141941" cy="2339209"/>
            <a:chOff x="0" y="0"/>
            <a:chExt cx="862412" cy="941838"/>
          </a:xfrm>
        </p:grpSpPr>
        <p:sp>
          <p:nvSpPr>
            <p:cNvPr name="Freeform 40" id="40"/>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5578B0"/>
            </a:solidFill>
            <a:ln cap="sq">
              <a:noFill/>
              <a:prstDash val="solid"/>
              <a:miter/>
            </a:ln>
          </p:spPr>
        </p:sp>
        <p:sp>
          <p:nvSpPr>
            <p:cNvPr name="TextBox 41" id="41"/>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42" id="42"/>
          <p:cNvGrpSpPr>
            <a:grpSpLocks noChangeAspect="true"/>
          </p:cNvGrpSpPr>
          <p:nvPr/>
        </p:nvGrpSpPr>
        <p:grpSpPr>
          <a:xfrm rot="0">
            <a:off x="15588216" y="2643873"/>
            <a:ext cx="1843300" cy="1836100"/>
            <a:chOff x="0" y="0"/>
            <a:chExt cx="6502400" cy="6477000"/>
          </a:xfrm>
        </p:grpSpPr>
        <p:sp>
          <p:nvSpPr>
            <p:cNvPr name="Freeform 43" id="4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223" t="-33763" r="223" b="-44227"/>
              </a:stretch>
            </a:blipFill>
          </p:spPr>
        </p:sp>
        <p:sp>
          <p:nvSpPr>
            <p:cNvPr name="Freeform 44" id="4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45" id="45"/>
          <p:cNvSpPr/>
          <p:nvPr/>
        </p:nvSpPr>
        <p:spPr>
          <a:xfrm flipH="false" flipV="false" rot="0">
            <a:off x="15460670" y="5767272"/>
            <a:ext cx="2141941" cy="226833"/>
          </a:xfrm>
          <a:custGeom>
            <a:avLst/>
            <a:gdLst/>
            <a:ahLst/>
            <a:cxnLst/>
            <a:rect r="r" b="b" t="t" l="l"/>
            <a:pathLst>
              <a:path h="226833" w="2141941">
                <a:moveTo>
                  <a:pt x="0" y="0"/>
                </a:moveTo>
                <a:lnTo>
                  <a:pt x="2141941" y="0"/>
                </a:lnTo>
                <a:lnTo>
                  <a:pt x="2141941" y="226833"/>
                </a:lnTo>
                <a:lnTo>
                  <a:pt x="0" y="226833"/>
                </a:lnTo>
                <a:lnTo>
                  <a:pt x="0" y="0"/>
                </a:lnTo>
                <a:close/>
              </a:path>
            </a:pathLst>
          </a:custGeom>
          <a:blipFill>
            <a:blip r:embed="rId4"/>
            <a:stretch>
              <a:fillRect l="0" t="-86495" r="0" b="0"/>
            </a:stretch>
          </a:blipFill>
        </p:spPr>
      </p:sp>
      <p:sp>
        <p:nvSpPr>
          <p:cNvPr name="Freeform 46" id="46"/>
          <p:cNvSpPr/>
          <p:nvPr/>
        </p:nvSpPr>
        <p:spPr>
          <a:xfrm flipH="false" flipV="false" rot="0">
            <a:off x="16875434" y="5613377"/>
            <a:ext cx="2141941" cy="226833"/>
          </a:xfrm>
          <a:custGeom>
            <a:avLst/>
            <a:gdLst/>
            <a:ahLst/>
            <a:cxnLst/>
            <a:rect r="r" b="b" t="t" l="l"/>
            <a:pathLst>
              <a:path h="226833" w="2141941">
                <a:moveTo>
                  <a:pt x="0" y="0"/>
                </a:moveTo>
                <a:lnTo>
                  <a:pt x="2141941" y="0"/>
                </a:lnTo>
                <a:lnTo>
                  <a:pt x="2141941" y="226833"/>
                </a:lnTo>
                <a:lnTo>
                  <a:pt x="0" y="226833"/>
                </a:lnTo>
                <a:lnTo>
                  <a:pt x="0" y="0"/>
                </a:lnTo>
                <a:close/>
              </a:path>
            </a:pathLst>
          </a:custGeom>
          <a:blipFill>
            <a:blip r:embed="rId4"/>
            <a:stretch>
              <a:fillRect l="0" t="-86495" r="0" b="0"/>
            </a:stretch>
          </a:blipFill>
        </p:spPr>
      </p:sp>
      <p:grpSp>
        <p:nvGrpSpPr>
          <p:cNvPr name="Group 47" id="47"/>
          <p:cNvGrpSpPr/>
          <p:nvPr/>
        </p:nvGrpSpPr>
        <p:grpSpPr>
          <a:xfrm rot="0">
            <a:off x="5404831" y="7451594"/>
            <a:ext cx="2141941" cy="2339209"/>
            <a:chOff x="0" y="0"/>
            <a:chExt cx="862412" cy="941838"/>
          </a:xfrm>
        </p:grpSpPr>
        <p:sp>
          <p:nvSpPr>
            <p:cNvPr name="Freeform 48" id="48"/>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224C8D"/>
            </a:solidFill>
            <a:ln cap="sq">
              <a:noFill/>
              <a:prstDash val="solid"/>
              <a:miter/>
            </a:ln>
          </p:spPr>
        </p:sp>
        <p:sp>
          <p:nvSpPr>
            <p:cNvPr name="TextBox 49" id="49"/>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50" id="50"/>
          <p:cNvGrpSpPr>
            <a:grpSpLocks noChangeAspect="true"/>
          </p:cNvGrpSpPr>
          <p:nvPr/>
        </p:nvGrpSpPr>
        <p:grpSpPr>
          <a:xfrm rot="0">
            <a:off x="5532376" y="6657879"/>
            <a:ext cx="1843300" cy="1836100"/>
            <a:chOff x="0" y="0"/>
            <a:chExt cx="6502400" cy="6477000"/>
          </a:xfrm>
        </p:grpSpPr>
        <p:sp>
          <p:nvSpPr>
            <p:cNvPr name="Freeform 51" id="5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stretch>
                <a:fillRect l="-807" t="0" r="-807" b="0"/>
              </a:stretch>
            </a:blipFill>
          </p:spPr>
        </p:sp>
        <p:sp>
          <p:nvSpPr>
            <p:cNvPr name="Freeform 52" id="5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53" id="53"/>
          <p:cNvSpPr/>
          <p:nvPr/>
        </p:nvSpPr>
        <p:spPr>
          <a:xfrm flipH="false" flipV="false" rot="0">
            <a:off x="5463819" y="9898555"/>
            <a:ext cx="2141941" cy="226833"/>
          </a:xfrm>
          <a:custGeom>
            <a:avLst/>
            <a:gdLst/>
            <a:ahLst/>
            <a:cxnLst/>
            <a:rect r="r" b="b" t="t" l="l"/>
            <a:pathLst>
              <a:path h="226833" w="2141941">
                <a:moveTo>
                  <a:pt x="0" y="0"/>
                </a:moveTo>
                <a:lnTo>
                  <a:pt x="2141941" y="0"/>
                </a:lnTo>
                <a:lnTo>
                  <a:pt x="2141941" y="226833"/>
                </a:lnTo>
                <a:lnTo>
                  <a:pt x="0" y="226833"/>
                </a:lnTo>
                <a:lnTo>
                  <a:pt x="0" y="0"/>
                </a:lnTo>
                <a:close/>
              </a:path>
            </a:pathLst>
          </a:custGeom>
          <a:blipFill>
            <a:blip r:embed="rId4"/>
            <a:stretch>
              <a:fillRect l="0" t="-86495" r="0" b="0"/>
            </a:stretch>
          </a:blipFill>
        </p:spPr>
      </p:sp>
      <p:grpSp>
        <p:nvGrpSpPr>
          <p:cNvPr name="Group 54" id="54"/>
          <p:cNvGrpSpPr/>
          <p:nvPr/>
        </p:nvGrpSpPr>
        <p:grpSpPr>
          <a:xfrm rot="0">
            <a:off x="8134978" y="7451594"/>
            <a:ext cx="2141941" cy="2339209"/>
            <a:chOff x="0" y="0"/>
            <a:chExt cx="862412" cy="941838"/>
          </a:xfrm>
        </p:grpSpPr>
        <p:sp>
          <p:nvSpPr>
            <p:cNvPr name="Freeform 55" id="55"/>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666666"/>
            </a:solidFill>
            <a:ln cap="sq">
              <a:noFill/>
              <a:prstDash val="solid"/>
              <a:miter/>
            </a:ln>
          </p:spPr>
        </p:sp>
        <p:sp>
          <p:nvSpPr>
            <p:cNvPr name="TextBox 56" id="56"/>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57" id="57"/>
          <p:cNvGrpSpPr>
            <a:grpSpLocks noChangeAspect="true"/>
          </p:cNvGrpSpPr>
          <p:nvPr/>
        </p:nvGrpSpPr>
        <p:grpSpPr>
          <a:xfrm rot="0">
            <a:off x="8262524" y="6657879"/>
            <a:ext cx="1843300" cy="1836100"/>
            <a:chOff x="0" y="0"/>
            <a:chExt cx="6502400" cy="6477000"/>
          </a:xfrm>
        </p:grpSpPr>
        <p:sp>
          <p:nvSpPr>
            <p:cNvPr name="Freeform 58" id="5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1"/>
              <a:stretch>
                <a:fillRect l="223" t="0" r="223" b="0"/>
              </a:stretch>
            </a:blipFill>
          </p:spPr>
        </p:sp>
        <p:sp>
          <p:nvSpPr>
            <p:cNvPr name="Freeform 59" id="5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60" id="60"/>
          <p:cNvSpPr/>
          <p:nvPr/>
        </p:nvSpPr>
        <p:spPr>
          <a:xfrm flipH="false" flipV="false" rot="0">
            <a:off x="8193967" y="9898555"/>
            <a:ext cx="2141941" cy="226833"/>
          </a:xfrm>
          <a:custGeom>
            <a:avLst/>
            <a:gdLst/>
            <a:ahLst/>
            <a:cxnLst/>
            <a:rect r="r" b="b" t="t" l="l"/>
            <a:pathLst>
              <a:path h="226833" w="2141941">
                <a:moveTo>
                  <a:pt x="0" y="0"/>
                </a:moveTo>
                <a:lnTo>
                  <a:pt x="2141940" y="0"/>
                </a:lnTo>
                <a:lnTo>
                  <a:pt x="2141940" y="226833"/>
                </a:lnTo>
                <a:lnTo>
                  <a:pt x="0" y="226833"/>
                </a:lnTo>
                <a:lnTo>
                  <a:pt x="0" y="0"/>
                </a:lnTo>
                <a:close/>
              </a:path>
            </a:pathLst>
          </a:custGeom>
          <a:blipFill>
            <a:blip r:embed="rId4"/>
            <a:stretch>
              <a:fillRect l="0" t="-86495" r="0" b="0"/>
            </a:stretch>
          </a:blipFill>
        </p:spPr>
      </p:sp>
      <p:grpSp>
        <p:nvGrpSpPr>
          <p:cNvPr name="Group 61" id="61"/>
          <p:cNvGrpSpPr/>
          <p:nvPr/>
        </p:nvGrpSpPr>
        <p:grpSpPr>
          <a:xfrm rot="0">
            <a:off x="10742038" y="7451594"/>
            <a:ext cx="2141941" cy="2339209"/>
            <a:chOff x="0" y="0"/>
            <a:chExt cx="862412" cy="941838"/>
          </a:xfrm>
        </p:grpSpPr>
        <p:sp>
          <p:nvSpPr>
            <p:cNvPr name="Freeform 62" id="62"/>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41B8D5"/>
            </a:solidFill>
            <a:ln cap="sq">
              <a:noFill/>
              <a:prstDash val="solid"/>
              <a:miter/>
            </a:ln>
          </p:spPr>
        </p:sp>
        <p:sp>
          <p:nvSpPr>
            <p:cNvPr name="TextBox 63" id="63"/>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64" id="64"/>
          <p:cNvGrpSpPr>
            <a:grpSpLocks noChangeAspect="true"/>
          </p:cNvGrpSpPr>
          <p:nvPr/>
        </p:nvGrpSpPr>
        <p:grpSpPr>
          <a:xfrm rot="0">
            <a:off x="10869584" y="6657879"/>
            <a:ext cx="1843300" cy="1836100"/>
            <a:chOff x="0" y="0"/>
            <a:chExt cx="6502400" cy="6477000"/>
          </a:xfrm>
        </p:grpSpPr>
        <p:sp>
          <p:nvSpPr>
            <p:cNvPr name="Freeform 65" id="6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2"/>
              <a:stretch>
                <a:fillRect l="223" t="-16665" r="223" b="-16665"/>
              </a:stretch>
            </a:blipFill>
          </p:spPr>
        </p:sp>
        <p:sp>
          <p:nvSpPr>
            <p:cNvPr name="Freeform 66" id="6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67" id="67"/>
          <p:cNvSpPr/>
          <p:nvPr/>
        </p:nvSpPr>
        <p:spPr>
          <a:xfrm flipH="false" flipV="false" rot="0">
            <a:off x="10801027" y="9898555"/>
            <a:ext cx="2141941" cy="226833"/>
          </a:xfrm>
          <a:custGeom>
            <a:avLst/>
            <a:gdLst/>
            <a:ahLst/>
            <a:cxnLst/>
            <a:rect r="r" b="b" t="t" l="l"/>
            <a:pathLst>
              <a:path h="226833" w="2141941">
                <a:moveTo>
                  <a:pt x="0" y="0"/>
                </a:moveTo>
                <a:lnTo>
                  <a:pt x="2141940" y="0"/>
                </a:lnTo>
                <a:lnTo>
                  <a:pt x="2141940" y="226833"/>
                </a:lnTo>
                <a:lnTo>
                  <a:pt x="0" y="226833"/>
                </a:lnTo>
                <a:lnTo>
                  <a:pt x="0" y="0"/>
                </a:lnTo>
                <a:close/>
              </a:path>
            </a:pathLst>
          </a:custGeom>
          <a:blipFill>
            <a:blip r:embed="rId4"/>
            <a:stretch>
              <a:fillRect l="0" t="-86495" r="0" b="0"/>
            </a:stretch>
          </a:blipFill>
        </p:spPr>
      </p:sp>
      <p:sp>
        <p:nvSpPr>
          <p:cNvPr name="Freeform 68" id="68"/>
          <p:cNvSpPr/>
          <p:nvPr/>
        </p:nvSpPr>
        <p:spPr>
          <a:xfrm flipH="false" flipV="false" rot="0">
            <a:off x="12215790" y="9744659"/>
            <a:ext cx="2141941" cy="226833"/>
          </a:xfrm>
          <a:custGeom>
            <a:avLst/>
            <a:gdLst/>
            <a:ahLst/>
            <a:cxnLst/>
            <a:rect r="r" b="b" t="t" l="l"/>
            <a:pathLst>
              <a:path h="226833" w="2141941">
                <a:moveTo>
                  <a:pt x="0" y="0"/>
                </a:moveTo>
                <a:lnTo>
                  <a:pt x="2141941" y="0"/>
                </a:lnTo>
                <a:lnTo>
                  <a:pt x="2141941" y="226834"/>
                </a:lnTo>
                <a:lnTo>
                  <a:pt x="0" y="226834"/>
                </a:lnTo>
                <a:lnTo>
                  <a:pt x="0" y="0"/>
                </a:lnTo>
                <a:close/>
              </a:path>
            </a:pathLst>
          </a:custGeom>
          <a:blipFill>
            <a:blip r:embed="rId4"/>
            <a:stretch>
              <a:fillRect l="0" t="-86495" r="0" b="0"/>
            </a:stretch>
          </a:blipFill>
        </p:spPr>
      </p:sp>
      <p:sp>
        <p:nvSpPr>
          <p:cNvPr name="Freeform 69" id="69"/>
          <p:cNvSpPr/>
          <p:nvPr/>
        </p:nvSpPr>
        <p:spPr>
          <a:xfrm flipH="false" flipV="false" rot="0">
            <a:off x="16401887" y="8758044"/>
            <a:ext cx="1886113" cy="1886113"/>
          </a:xfrm>
          <a:custGeom>
            <a:avLst/>
            <a:gdLst/>
            <a:ahLst/>
            <a:cxnLst/>
            <a:rect r="r" b="b" t="t" l="l"/>
            <a:pathLst>
              <a:path h="1886113" w="1886113">
                <a:moveTo>
                  <a:pt x="0" y="0"/>
                </a:moveTo>
                <a:lnTo>
                  <a:pt x="1886113" y="0"/>
                </a:lnTo>
                <a:lnTo>
                  <a:pt x="1886113" y="1886113"/>
                </a:lnTo>
                <a:lnTo>
                  <a:pt x="0" y="1886113"/>
                </a:lnTo>
                <a:lnTo>
                  <a:pt x="0" y="0"/>
                </a:lnTo>
                <a:close/>
              </a:path>
            </a:pathLst>
          </a:custGeom>
          <a:blipFill>
            <a:blip r:embed="rId13"/>
            <a:stretch>
              <a:fillRect l="0" t="0" r="0" b="0"/>
            </a:stretch>
          </a:blipFill>
        </p:spPr>
      </p:sp>
      <p:sp>
        <p:nvSpPr>
          <p:cNvPr name="TextBox 70" id="70"/>
          <p:cNvSpPr txBox="true"/>
          <p:nvPr/>
        </p:nvSpPr>
        <p:spPr>
          <a:xfrm rot="0">
            <a:off x="612595" y="552450"/>
            <a:ext cx="3299479" cy="857250"/>
          </a:xfrm>
          <a:prstGeom prst="rect">
            <a:avLst/>
          </a:prstGeom>
        </p:spPr>
        <p:txBody>
          <a:bodyPr anchor="t" rtlCol="false" tIns="0" lIns="0" bIns="0" rIns="0">
            <a:spAutoFit/>
          </a:bodyPr>
          <a:lstStyle/>
          <a:p>
            <a:pPr algn="l" marL="0" indent="0" lvl="0">
              <a:lnSpc>
                <a:spcPts val="6900"/>
              </a:lnSpc>
              <a:spcBef>
                <a:spcPct val="0"/>
              </a:spcBef>
            </a:pPr>
            <a:r>
              <a:rPr lang="en-US" b="true" sz="5000" spc="490">
                <a:solidFill>
                  <a:srgbClr val="231F20"/>
                </a:solidFill>
                <a:latin typeface="Oswald Bold"/>
                <a:ea typeface="Oswald Bold"/>
                <a:cs typeface="Oswald Bold"/>
                <a:sym typeface="Oswald Bold"/>
              </a:rPr>
              <a:t>OUR TEAM</a:t>
            </a:r>
          </a:p>
        </p:txBody>
      </p:sp>
      <p:sp>
        <p:nvSpPr>
          <p:cNvPr name="TextBox 71" id="71"/>
          <p:cNvSpPr txBox="true"/>
          <p:nvPr/>
        </p:nvSpPr>
        <p:spPr>
          <a:xfrm rot="0">
            <a:off x="1086727" y="4506016"/>
            <a:ext cx="1646300" cy="597483"/>
          </a:xfrm>
          <a:prstGeom prst="rect">
            <a:avLst/>
          </a:prstGeom>
        </p:spPr>
        <p:txBody>
          <a:bodyPr anchor="t" rtlCol="false" tIns="0" lIns="0" bIns="0" rIns="0">
            <a:spAutoFit/>
          </a:bodyPr>
          <a:lstStyle/>
          <a:p>
            <a:pPr algn="ctr">
              <a:lnSpc>
                <a:spcPts val="2396"/>
              </a:lnSpc>
            </a:pPr>
            <a:r>
              <a:rPr lang="en-US" sz="1997" spc="99">
                <a:solidFill>
                  <a:srgbClr val="FFFBFB"/>
                </a:solidFill>
                <a:latin typeface="DM Sans"/>
                <a:ea typeface="DM Sans"/>
                <a:cs typeface="DM Sans"/>
                <a:sym typeface="DM Sans"/>
              </a:rPr>
              <a:t>Rabie Baccari</a:t>
            </a:r>
          </a:p>
        </p:txBody>
      </p:sp>
      <p:sp>
        <p:nvSpPr>
          <p:cNvPr name="TextBox 72" id="72"/>
          <p:cNvSpPr txBox="true"/>
          <p:nvPr/>
        </p:nvSpPr>
        <p:spPr>
          <a:xfrm rot="0">
            <a:off x="3788292" y="4604716"/>
            <a:ext cx="1507754" cy="278927"/>
          </a:xfrm>
          <a:prstGeom prst="rect">
            <a:avLst/>
          </a:prstGeom>
        </p:spPr>
        <p:txBody>
          <a:bodyPr anchor="t" rtlCol="false" tIns="0" lIns="0" bIns="0" rIns="0">
            <a:spAutoFit/>
          </a:bodyPr>
          <a:lstStyle/>
          <a:p>
            <a:pPr algn="ctr">
              <a:lnSpc>
                <a:spcPts val="2237"/>
              </a:lnSpc>
            </a:pPr>
            <a:r>
              <a:rPr lang="en-US" sz="1864" spc="93">
                <a:solidFill>
                  <a:srgbClr val="FFFBFB"/>
                </a:solidFill>
                <a:latin typeface="DM Sans"/>
                <a:ea typeface="DM Sans"/>
                <a:cs typeface="DM Sans"/>
                <a:sym typeface="DM Sans"/>
              </a:rPr>
              <a:t>Safa Rafrafi</a:t>
            </a:r>
          </a:p>
        </p:txBody>
      </p:sp>
      <p:sp>
        <p:nvSpPr>
          <p:cNvPr name="TextBox 73" id="73"/>
          <p:cNvSpPr txBox="true"/>
          <p:nvPr/>
        </p:nvSpPr>
        <p:spPr>
          <a:xfrm rot="0">
            <a:off x="6486847" y="4604716"/>
            <a:ext cx="1368314" cy="557854"/>
          </a:xfrm>
          <a:prstGeom prst="rect">
            <a:avLst/>
          </a:prstGeom>
        </p:spPr>
        <p:txBody>
          <a:bodyPr anchor="t" rtlCol="false" tIns="0" lIns="0" bIns="0" rIns="0">
            <a:spAutoFit/>
          </a:bodyPr>
          <a:lstStyle/>
          <a:p>
            <a:pPr algn="ctr">
              <a:lnSpc>
                <a:spcPts val="2237"/>
              </a:lnSpc>
            </a:pPr>
            <a:r>
              <a:rPr lang="en-US" sz="1864" spc="93">
                <a:solidFill>
                  <a:srgbClr val="FFFBFB"/>
                </a:solidFill>
                <a:latin typeface="DM Sans"/>
                <a:ea typeface="DM Sans"/>
                <a:cs typeface="DM Sans"/>
                <a:sym typeface="DM Sans"/>
              </a:rPr>
              <a:t>Jasser Dridi</a:t>
            </a:r>
          </a:p>
        </p:txBody>
      </p:sp>
      <p:sp>
        <p:nvSpPr>
          <p:cNvPr name="TextBox 74" id="74"/>
          <p:cNvSpPr txBox="true"/>
          <p:nvPr/>
        </p:nvSpPr>
        <p:spPr>
          <a:xfrm rot="0">
            <a:off x="10447363" y="4506016"/>
            <a:ext cx="1646300" cy="597483"/>
          </a:xfrm>
          <a:prstGeom prst="rect">
            <a:avLst/>
          </a:prstGeom>
        </p:spPr>
        <p:txBody>
          <a:bodyPr anchor="t" rtlCol="false" tIns="0" lIns="0" bIns="0" rIns="0">
            <a:spAutoFit/>
          </a:bodyPr>
          <a:lstStyle/>
          <a:p>
            <a:pPr algn="ctr">
              <a:lnSpc>
                <a:spcPts val="2396"/>
              </a:lnSpc>
            </a:pPr>
            <a:r>
              <a:rPr lang="en-US" sz="1997" spc="99">
                <a:solidFill>
                  <a:srgbClr val="FFFBFB"/>
                </a:solidFill>
                <a:latin typeface="DM Sans"/>
                <a:ea typeface="DM Sans"/>
                <a:cs typeface="DM Sans"/>
                <a:sym typeface="DM Sans"/>
              </a:rPr>
              <a:t>Yasmine Amor</a:t>
            </a:r>
          </a:p>
        </p:txBody>
      </p:sp>
      <p:sp>
        <p:nvSpPr>
          <p:cNvPr name="TextBox 75" id="75"/>
          <p:cNvSpPr txBox="true"/>
          <p:nvPr/>
        </p:nvSpPr>
        <p:spPr>
          <a:xfrm rot="0">
            <a:off x="13148929" y="4604716"/>
            <a:ext cx="1507754" cy="278927"/>
          </a:xfrm>
          <a:prstGeom prst="rect">
            <a:avLst/>
          </a:prstGeom>
        </p:spPr>
        <p:txBody>
          <a:bodyPr anchor="t" rtlCol="false" tIns="0" lIns="0" bIns="0" rIns="0">
            <a:spAutoFit/>
          </a:bodyPr>
          <a:lstStyle/>
          <a:p>
            <a:pPr algn="ctr">
              <a:lnSpc>
                <a:spcPts val="2237"/>
              </a:lnSpc>
            </a:pPr>
            <a:r>
              <a:rPr lang="en-US" sz="1864" spc="93">
                <a:solidFill>
                  <a:srgbClr val="FFFBFB"/>
                </a:solidFill>
                <a:latin typeface="DM Sans"/>
                <a:ea typeface="DM Sans"/>
                <a:cs typeface="DM Sans"/>
                <a:sym typeface="DM Sans"/>
              </a:rPr>
              <a:t>Hadil Affes</a:t>
            </a:r>
          </a:p>
        </p:txBody>
      </p:sp>
      <p:sp>
        <p:nvSpPr>
          <p:cNvPr name="TextBox 76" id="76"/>
          <p:cNvSpPr txBox="true"/>
          <p:nvPr/>
        </p:nvSpPr>
        <p:spPr>
          <a:xfrm rot="0">
            <a:off x="15847484" y="4604716"/>
            <a:ext cx="1368314" cy="557854"/>
          </a:xfrm>
          <a:prstGeom prst="rect">
            <a:avLst/>
          </a:prstGeom>
        </p:spPr>
        <p:txBody>
          <a:bodyPr anchor="t" rtlCol="false" tIns="0" lIns="0" bIns="0" rIns="0">
            <a:spAutoFit/>
          </a:bodyPr>
          <a:lstStyle/>
          <a:p>
            <a:pPr algn="ctr">
              <a:lnSpc>
                <a:spcPts val="2237"/>
              </a:lnSpc>
            </a:pPr>
            <a:r>
              <a:rPr lang="en-US" sz="1864" spc="93">
                <a:solidFill>
                  <a:srgbClr val="FFFBFB"/>
                </a:solidFill>
                <a:latin typeface="DM Sans"/>
                <a:ea typeface="DM Sans"/>
                <a:cs typeface="DM Sans"/>
                <a:sym typeface="DM Sans"/>
              </a:rPr>
              <a:t>Emna Ridene</a:t>
            </a:r>
          </a:p>
        </p:txBody>
      </p:sp>
      <p:sp>
        <p:nvSpPr>
          <p:cNvPr name="TextBox 77" id="77"/>
          <p:cNvSpPr txBox="true"/>
          <p:nvPr/>
        </p:nvSpPr>
        <p:spPr>
          <a:xfrm rot="0">
            <a:off x="5728731" y="8529547"/>
            <a:ext cx="1646300" cy="298741"/>
          </a:xfrm>
          <a:prstGeom prst="rect">
            <a:avLst/>
          </a:prstGeom>
        </p:spPr>
        <p:txBody>
          <a:bodyPr anchor="t" rtlCol="false" tIns="0" lIns="0" bIns="0" rIns="0">
            <a:spAutoFit/>
          </a:bodyPr>
          <a:lstStyle/>
          <a:p>
            <a:pPr algn="ctr">
              <a:lnSpc>
                <a:spcPts val="2396"/>
              </a:lnSpc>
            </a:pPr>
            <a:r>
              <a:rPr lang="en-US" sz="1997" spc="99">
                <a:solidFill>
                  <a:srgbClr val="FFFBFB"/>
                </a:solidFill>
                <a:latin typeface="DM Sans"/>
                <a:ea typeface="DM Sans"/>
                <a:cs typeface="DM Sans"/>
                <a:sym typeface="DM Sans"/>
              </a:rPr>
              <a:t>Louai Azouni</a:t>
            </a:r>
          </a:p>
        </p:txBody>
      </p:sp>
      <p:sp>
        <p:nvSpPr>
          <p:cNvPr name="TextBox 78" id="78"/>
          <p:cNvSpPr txBox="true"/>
          <p:nvPr/>
        </p:nvSpPr>
        <p:spPr>
          <a:xfrm rot="0">
            <a:off x="8430297" y="8628247"/>
            <a:ext cx="1507754" cy="533400"/>
          </a:xfrm>
          <a:prstGeom prst="rect">
            <a:avLst/>
          </a:prstGeom>
        </p:spPr>
        <p:txBody>
          <a:bodyPr anchor="t" rtlCol="false" tIns="0" lIns="0" bIns="0" rIns="0">
            <a:spAutoFit/>
          </a:bodyPr>
          <a:lstStyle/>
          <a:p>
            <a:pPr algn="ctr">
              <a:lnSpc>
                <a:spcPts val="2117"/>
              </a:lnSpc>
            </a:pPr>
            <a:r>
              <a:rPr lang="en-US" sz="1764" spc="88">
                <a:solidFill>
                  <a:srgbClr val="FFFBFB"/>
                </a:solidFill>
                <a:latin typeface="DM Sans"/>
                <a:ea typeface="DM Sans"/>
                <a:cs typeface="DM Sans"/>
                <a:sym typeface="DM Sans"/>
              </a:rPr>
              <a:t>Bilel Bel Hadj Rhouma</a:t>
            </a:r>
          </a:p>
        </p:txBody>
      </p:sp>
      <p:sp>
        <p:nvSpPr>
          <p:cNvPr name="TextBox 79" id="79"/>
          <p:cNvSpPr txBox="true"/>
          <p:nvPr/>
        </p:nvSpPr>
        <p:spPr>
          <a:xfrm rot="0">
            <a:off x="11128852" y="8637772"/>
            <a:ext cx="1368314" cy="485775"/>
          </a:xfrm>
          <a:prstGeom prst="rect">
            <a:avLst/>
          </a:prstGeom>
        </p:spPr>
        <p:txBody>
          <a:bodyPr anchor="t" rtlCol="false" tIns="0" lIns="0" bIns="0" rIns="0">
            <a:spAutoFit/>
          </a:bodyPr>
          <a:lstStyle/>
          <a:p>
            <a:pPr algn="ctr">
              <a:lnSpc>
                <a:spcPts val="1997"/>
              </a:lnSpc>
            </a:pPr>
            <a:r>
              <a:rPr lang="en-US" sz="1664" spc="83">
                <a:solidFill>
                  <a:srgbClr val="FFFBFB"/>
                </a:solidFill>
                <a:latin typeface="DM Sans"/>
                <a:ea typeface="DM Sans"/>
                <a:cs typeface="DM Sans"/>
                <a:sym typeface="DM Sans"/>
              </a:rPr>
              <a:t>Mohamed Jalil Hagoug</a:t>
            </a:r>
          </a:p>
        </p:txBody>
      </p:sp>
      <p:sp>
        <p:nvSpPr>
          <p:cNvPr name="TextBox 80" id="80"/>
          <p:cNvSpPr txBox="true"/>
          <p:nvPr/>
        </p:nvSpPr>
        <p:spPr>
          <a:xfrm rot="0">
            <a:off x="256836" y="9470795"/>
            <a:ext cx="355759" cy="582930"/>
          </a:xfrm>
          <a:prstGeom prst="rect">
            <a:avLst/>
          </a:prstGeom>
        </p:spPr>
        <p:txBody>
          <a:bodyPr anchor="t" rtlCol="false" tIns="0" lIns="0" bIns="0" rIns="0">
            <a:spAutoFit/>
          </a:bodyPr>
          <a:lstStyle/>
          <a:p>
            <a:pPr algn="ctr">
              <a:lnSpc>
                <a:spcPts val="4679"/>
              </a:lnSpc>
              <a:spcBef>
                <a:spcPct val="0"/>
              </a:spcBef>
            </a:pPr>
            <a:r>
              <a:rPr lang="en-US" b="true" sz="3599">
                <a:solidFill>
                  <a:srgbClr val="000000"/>
                </a:solidFill>
                <a:latin typeface="Oswald Bold"/>
                <a:ea typeface="Oswald Bold"/>
                <a:cs typeface="Oswald Bold"/>
                <a:sym typeface="Oswald Bold"/>
              </a:rPr>
              <a:t>11</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471215" y="8059841"/>
            <a:ext cx="10028932" cy="9878498"/>
          </a:xfrm>
          <a:custGeom>
            <a:avLst/>
            <a:gdLst/>
            <a:ahLst/>
            <a:cxnLst/>
            <a:rect r="r" b="b" t="t" l="l"/>
            <a:pathLst>
              <a:path h="9878498" w="10028932">
                <a:moveTo>
                  <a:pt x="0" y="0"/>
                </a:moveTo>
                <a:lnTo>
                  <a:pt x="10028933" y="0"/>
                </a:lnTo>
                <a:lnTo>
                  <a:pt x="10028933" y="9878498"/>
                </a:lnTo>
                <a:lnTo>
                  <a:pt x="0" y="98784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01887" y="-408832"/>
            <a:ext cx="1886113" cy="1886113"/>
          </a:xfrm>
          <a:custGeom>
            <a:avLst/>
            <a:gdLst/>
            <a:ahLst/>
            <a:cxnLst/>
            <a:rect r="r" b="b" t="t" l="l"/>
            <a:pathLst>
              <a:path h="1886113" w="1886113">
                <a:moveTo>
                  <a:pt x="0" y="0"/>
                </a:moveTo>
                <a:lnTo>
                  <a:pt x="1886113" y="0"/>
                </a:lnTo>
                <a:lnTo>
                  <a:pt x="1886113" y="1886113"/>
                </a:lnTo>
                <a:lnTo>
                  <a:pt x="0" y="1886113"/>
                </a:lnTo>
                <a:lnTo>
                  <a:pt x="0" y="0"/>
                </a:lnTo>
                <a:close/>
              </a:path>
            </a:pathLst>
          </a:custGeom>
          <a:blipFill>
            <a:blip r:embed="rId4"/>
            <a:stretch>
              <a:fillRect l="0" t="0" r="0" b="0"/>
            </a:stretch>
          </a:blipFill>
        </p:spPr>
      </p:sp>
      <p:sp>
        <p:nvSpPr>
          <p:cNvPr name="Freeform 4" id="4"/>
          <p:cNvSpPr/>
          <p:nvPr/>
        </p:nvSpPr>
        <p:spPr>
          <a:xfrm flipH="false" flipV="false" rot="0">
            <a:off x="334345" y="2380887"/>
            <a:ext cx="8533629" cy="5689086"/>
          </a:xfrm>
          <a:custGeom>
            <a:avLst/>
            <a:gdLst/>
            <a:ahLst/>
            <a:cxnLst/>
            <a:rect r="r" b="b" t="t" l="l"/>
            <a:pathLst>
              <a:path h="5689086" w="8533629">
                <a:moveTo>
                  <a:pt x="0" y="0"/>
                </a:moveTo>
                <a:lnTo>
                  <a:pt x="8533630" y="0"/>
                </a:lnTo>
                <a:lnTo>
                  <a:pt x="8533630" y="5689086"/>
                </a:lnTo>
                <a:lnTo>
                  <a:pt x="0" y="5689086"/>
                </a:lnTo>
                <a:lnTo>
                  <a:pt x="0" y="0"/>
                </a:lnTo>
                <a:close/>
              </a:path>
            </a:pathLst>
          </a:custGeom>
          <a:blipFill>
            <a:blip r:embed="rId5"/>
            <a:stretch>
              <a:fillRect l="0" t="-2904" r="-2904" b="0"/>
            </a:stretch>
          </a:blipFill>
        </p:spPr>
      </p:sp>
      <p:sp>
        <p:nvSpPr>
          <p:cNvPr name="Freeform 5" id="5"/>
          <p:cNvSpPr/>
          <p:nvPr/>
        </p:nvSpPr>
        <p:spPr>
          <a:xfrm flipH="false" flipV="false" rot="0">
            <a:off x="9144000" y="2380887"/>
            <a:ext cx="8518430" cy="5678954"/>
          </a:xfrm>
          <a:custGeom>
            <a:avLst/>
            <a:gdLst/>
            <a:ahLst/>
            <a:cxnLst/>
            <a:rect r="r" b="b" t="t" l="l"/>
            <a:pathLst>
              <a:path h="5678954" w="8518430">
                <a:moveTo>
                  <a:pt x="0" y="0"/>
                </a:moveTo>
                <a:lnTo>
                  <a:pt x="8518430" y="0"/>
                </a:lnTo>
                <a:lnTo>
                  <a:pt x="8518430" y="5678954"/>
                </a:lnTo>
                <a:lnTo>
                  <a:pt x="0" y="5678954"/>
                </a:lnTo>
                <a:lnTo>
                  <a:pt x="0" y="0"/>
                </a:lnTo>
                <a:close/>
              </a:path>
            </a:pathLst>
          </a:custGeom>
          <a:blipFill>
            <a:blip r:embed="rId6"/>
            <a:stretch>
              <a:fillRect l="0" t="0" r="0" b="0"/>
            </a:stretch>
          </a:blipFill>
        </p:spPr>
      </p:sp>
      <p:sp>
        <p:nvSpPr>
          <p:cNvPr name="TextBox 6" id="6"/>
          <p:cNvSpPr txBox="true"/>
          <p:nvPr/>
        </p:nvSpPr>
        <p:spPr>
          <a:xfrm rot="0">
            <a:off x="6135123" y="57974"/>
            <a:ext cx="4942040" cy="857250"/>
          </a:xfrm>
          <a:prstGeom prst="rect">
            <a:avLst/>
          </a:prstGeom>
        </p:spPr>
        <p:txBody>
          <a:bodyPr anchor="t" rtlCol="false" tIns="0" lIns="0" bIns="0" rIns="0">
            <a:spAutoFit/>
          </a:bodyPr>
          <a:lstStyle/>
          <a:p>
            <a:pPr algn="l">
              <a:lnSpc>
                <a:spcPts val="6900"/>
              </a:lnSpc>
            </a:pPr>
            <a:r>
              <a:rPr lang="en-US" b="true" sz="5000" spc="490">
                <a:solidFill>
                  <a:srgbClr val="000000"/>
                </a:solidFill>
                <a:latin typeface="Oswald Bold"/>
                <a:ea typeface="Oswald Bold"/>
                <a:cs typeface="Oswald Bold"/>
                <a:sym typeface="Oswald Bold"/>
              </a:rPr>
              <a:t>MARKET STUDY</a:t>
            </a:r>
            <a:r>
              <a:rPr lang="en-US" sz="5000" spc="490" b="true">
                <a:solidFill>
                  <a:srgbClr val="000000"/>
                </a:solidFill>
                <a:latin typeface="Oswald Bold"/>
                <a:ea typeface="Oswald Bold"/>
                <a:cs typeface="Oswald Bold"/>
                <a:sym typeface="Oswald Bold"/>
              </a:rPr>
              <a:t> </a:t>
            </a:r>
          </a:p>
        </p:txBody>
      </p:sp>
      <p:sp>
        <p:nvSpPr>
          <p:cNvPr name="TextBox 7" id="7"/>
          <p:cNvSpPr txBox="true"/>
          <p:nvPr/>
        </p:nvSpPr>
        <p:spPr>
          <a:xfrm rot="0">
            <a:off x="334345" y="9470795"/>
            <a:ext cx="200739" cy="582930"/>
          </a:xfrm>
          <a:prstGeom prst="rect">
            <a:avLst/>
          </a:prstGeom>
        </p:spPr>
        <p:txBody>
          <a:bodyPr anchor="t" rtlCol="false" tIns="0" lIns="0" bIns="0" rIns="0">
            <a:spAutoFit/>
          </a:bodyPr>
          <a:lstStyle/>
          <a:p>
            <a:pPr algn="ctr">
              <a:lnSpc>
                <a:spcPts val="4679"/>
              </a:lnSpc>
              <a:spcBef>
                <a:spcPct val="0"/>
              </a:spcBef>
            </a:pPr>
            <a:r>
              <a:rPr lang="en-US" b="true" sz="3599">
                <a:solidFill>
                  <a:srgbClr val="000000"/>
                </a:solidFill>
                <a:latin typeface="Oswald Bold"/>
                <a:ea typeface="Oswald Bold"/>
                <a:cs typeface="Oswald Bold"/>
                <a:sym typeface="Oswald Bold"/>
              </a:rPr>
              <a:t>7</a:t>
            </a:r>
          </a:p>
        </p:txBody>
      </p:sp>
      <p:sp>
        <p:nvSpPr>
          <p:cNvPr name="TextBox 8" id="8"/>
          <p:cNvSpPr txBox="true"/>
          <p:nvPr/>
        </p:nvSpPr>
        <p:spPr>
          <a:xfrm rot="0">
            <a:off x="11521962" y="9239250"/>
            <a:ext cx="4970264" cy="353060"/>
          </a:xfrm>
          <a:prstGeom prst="rect">
            <a:avLst/>
          </a:prstGeom>
        </p:spPr>
        <p:txBody>
          <a:bodyPr anchor="t" rtlCol="false" tIns="0" lIns="0" bIns="0" rIns="0">
            <a:spAutoFit/>
          </a:bodyPr>
          <a:lstStyle/>
          <a:p>
            <a:pPr algn="ctr">
              <a:lnSpc>
                <a:spcPts val="2859"/>
              </a:lnSpc>
              <a:spcBef>
                <a:spcPct val="0"/>
              </a:spcBef>
            </a:pPr>
            <a:r>
              <a:rPr lang="en-US" b="true" sz="2199" u="sng">
                <a:solidFill>
                  <a:srgbClr val="000000"/>
                </a:solidFill>
                <a:latin typeface="Open Sauce Bold"/>
                <a:ea typeface="Open Sauce Bold"/>
                <a:cs typeface="Open Sauce Bold"/>
                <a:sym typeface="Open Sauce Bold"/>
                <a:hlinkClick r:id="rId7" tooltip="https://www.marketsandmarkets.com/Market-Reports/stem-cell-technologies-and-global-market-48.html"/>
              </a:rPr>
              <a:t>Source : Markets&amp;Markets Analysis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7132412" y="7588463"/>
            <a:ext cx="10028932" cy="9878498"/>
          </a:xfrm>
          <a:custGeom>
            <a:avLst/>
            <a:gdLst/>
            <a:ahLst/>
            <a:cxnLst/>
            <a:rect r="r" b="b" t="t" l="l"/>
            <a:pathLst>
              <a:path h="9878498" w="10028932">
                <a:moveTo>
                  <a:pt x="0" y="0"/>
                </a:moveTo>
                <a:lnTo>
                  <a:pt x="10028933" y="0"/>
                </a:lnTo>
                <a:lnTo>
                  <a:pt x="10028933" y="9878498"/>
                </a:lnTo>
                <a:lnTo>
                  <a:pt x="0" y="98784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401887" y="-408832"/>
            <a:ext cx="1886113" cy="1886113"/>
          </a:xfrm>
          <a:custGeom>
            <a:avLst/>
            <a:gdLst/>
            <a:ahLst/>
            <a:cxnLst/>
            <a:rect r="r" b="b" t="t" l="l"/>
            <a:pathLst>
              <a:path h="1886113" w="1886113">
                <a:moveTo>
                  <a:pt x="0" y="0"/>
                </a:moveTo>
                <a:lnTo>
                  <a:pt x="1886113" y="0"/>
                </a:lnTo>
                <a:lnTo>
                  <a:pt x="1886113" y="1886113"/>
                </a:lnTo>
                <a:lnTo>
                  <a:pt x="0" y="1886113"/>
                </a:lnTo>
                <a:lnTo>
                  <a:pt x="0" y="0"/>
                </a:lnTo>
                <a:close/>
              </a:path>
            </a:pathLst>
          </a:custGeom>
          <a:blipFill>
            <a:blip r:embed="rId5"/>
            <a:stretch>
              <a:fillRect l="0" t="0" r="0" b="0"/>
            </a:stretch>
          </a:blipFill>
        </p:spPr>
      </p:sp>
      <p:sp>
        <p:nvSpPr>
          <p:cNvPr name="Freeform 5" id="5"/>
          <p:cNvSpPr/>
          <p:nvPr/>
        </p:nvSpPr>
        <p:spPr>
          <a:xfrm flipH="false" flipV="false" rot="0">
            <a:off x="677941" y="1667902"/>
            <a:ext cx="7589751" cy="6566874"/>
          </a:xfrm>
          <a:custGeom>
            <a:avLst/>
            <a:gdLst/>
            <a:ahLst/>
            <a:cxnLst/>
            <a:rect r="r" b="b" t="t" l="l"/>
            <a:pathLst>
              <a:path h="6566874" w="7589751">
                <a:moveTo>
                  <a:pt x="0" y="0"/>
                </a:moveTo>
                <a:lnTo>
                  <a:pt x="7589751" y="0"/>
                </a:lnTo>
                <a:lnTo>
                  <a:pt x="7589751" y="6566874"/>
                </a:lnTo>
                <a:lnTo>
                  <a:pt x="0" y="6566874"/>
                </a:lnTo>
                <a:lnTo>
                  <a:pt x="0" y="0"/>
                </a:lnTo>
                <a:close/>
              </a:path>
            </a:pathLst>
          </a:custGeom>
          <a:blipFill>
            <a:blip r:embed="rId6"/>
            <a:stretch>
              <a:fillRect l="0" t="0" r="0" b="0"/>
            </a:stretch>
          </a:blipFill>
        </p:spPr>
      </p:sp>
      <p:sp>
        <p:nvSpPr>
          <p:cNvPr name="Freeform 6" id="6"/>
          <p:cNvSpPr/>
          <p:nvPr/>
        </p:nvSpPr>
        <p:spPr>
          <a:xfrm flipH="false" flipV="false" rot="0">
            <a:off x="8447357" y="1787402"/>
            <a:ext cx="9252052" cy="6168034"/>
          </a:xfrm>
          <a:custGeom>
            <a:avLst/>
            <a:gdLst/>
            <a:ahLst/>
            <a:cxnLst/>
            <a:rect r="r" b="b" t="t" l="l"/>
            <a:pathLst>
              <a:path h="6168034" w="9252052">
                <a:moveTo>
                  <a:pt x="0" y="0"/>
                </a:moveTo>
                <a:lnTo>
                  <a:pt x="9252051" y="0"/>
                </a:lnTo>
                <a:lnTo>
                  <a:pt x="9252051" y="6168034"/>
                </a:lnTo>
                <a:lnTo>
                  <a:pt x="0" y="6168034"/>
                </a:lnTo>
                <a:lnTo>
                  <a:pt x="0" y="0"/>
                </a:lnTo>
                <a:close/>
              </a:path>
            </a:pathLst>
          </a:custGeom>
          <a:blipFill>
            <a:blip r:embed="rId7"/>
            <a:stretch>
              <a:fillRect l="0" t="0" r="0" b="0"/>
            </a:stretch>
          </a:blipFill>
        </p:spPr>
      </p:sp>
      <p:sp>
        <p:nvSpPr>
          <p:cNvPr name="TextBox 7" id="7"/>
          <p:cNvSpPr txBox="true"/>
          <p:nvPr/>
        </p:nvSpPr>
        <p:spPr>
          <a:xfrm rot="0">
            <a:off x="6135123" y="57974"/>
            <a:ext cx="4942040" cy="857250"/>
          </a:xfrm>
          <a:prstGeom prst="rect">
            <a:avLst/>
          </a:prstGeom>
        </p:spPr>
        <p:txBody>
          <a:bodyPr anchor="t" rtlCol="false" tIns="0" lIns="0" bIns="0" rIns="0">
            <a:spAutoFit/>
          </a:bodyPr>
          <a:lstStyle/>
          <a:p>
            <a:pPr algn="l">
              <a:lnSpc>
                <a:spcPts val="6900"/>
              </a:lnSpc>
            </a:pPr>
            <a:r>
              <a:rPr lang="en-US" b="true" sz="5000" spc="490">
                <a:solidFill>
                  <a:srgbClr val="000000"/>
                </a:solidFill>
                <a:latin typeface="Oswald Bold"/>
                <a:ea typeface="Oswald Bold"/>
                <a:cs typeface="Oswald Bold"/>
                <a:sym typeface="Oswald Bold"/>
              </a:rPr>
              <a:t>MARKET STUDY</a:t>
            </a:r>
            <a:r>
              <a:rPr lang="en-US" sz="5000" spc="490" b="true">
                <a:solidFill>
                  <a:srgbClr val="000000"/>
                </a:solidFill>
                <a:latin typeface="Oswald Bold"/>
                <a:ea typeface="Oswald Bold"/>
                <a:cs typeface="Oswald Bold"/>
                <a:sym typeface="Oswald Bold"/>
              </a:rPr>
              <a:t> </a:t>
            </a:r>
          </a:p>
        </p:txBody>
      </p:sp>
      <p:sp>
        <p:nvSpPr>
          <p:cNvPr name="TextBox 8" id="8"/>
          <p:cNvSpPr txBox="true"/>
          <p:nvPr/>
        </p:nvSpPr>
        <p:spPr>
          <a:xfrm rot="0">
            <a:off x="245962" y="9554210"/>
            <a:ext cx="200739" cy="582930"/>
          </a:xfrm>
          <a:prstGeom prst="rect">
            <a:avLst/>
          </a:prstGeom>
        </p:spPr>
        <p:txBody>
          <a:bodyPr anchor="t" rtlCol="false" tIns="0" lIns="0" bIns="0" rIns="0">
            <a:spAutoFit/>
          </a:bodyPr>
          <a:lstStyle/>
          <a:p>
            <a:pPr algn="ctr">
              <a:lnSpc>
                <a:spcPts val="4679"/>
              </a:lnSpc>
              <a:spcBef>
                <a:spcPct val="0"/>
              </a:spcBef>
            </a:pPr>
            <a:r>
              <a:rPr lang="en-US" b="true" sz="3599">
                <a:solidFill>
                  <a:srgbClr val="000000"/>
                </a:solidFill>
                <a:latin typeface="Oswald Bold"/>
                <a:ea typeface="Oswald Bold"/>
                <a:cs typeface="Oswald Bold"/>
                <a:sym typeface="Oswald Bold"/>
              </a:rPr>
              <a:t>7</a:t>
            </a:r>
          </a:p>
        </p:txBody>
      </p:sp>
      <p:sp>
        <p:nvSpPr>
          <p:cNvPr name="TextBox 9" id="9"/>
          <p:cNvSpPr txBox="true"/>
          <p:nvPr/>
        </p:nvSpPr>
        <p:spPr>
          <a:xfrm rot="0">
            <a:off x="11521466" y="9239250"/>
            <a:ext cx="4971256" cy="353060"/>
          </a:xfrm>
          <a:prstGeom prst="rect">
            <a:avLst/>
          </a:prstGeom>
        </p:spPr>
        <p:txBody>
          <a:bodyPr anchor="t" rtlCol="false" tIns="0" lIns="0" bIns="0" rIns="0">
            <a:spAutoFit/>
          </a:bodyPr>
          <a:lstStyle/>
          <a:p>
            <a:pPr algn="ctr">
              <a:lnSpc>
                <a:spcPts val="2859"/>
              </a:lnSpc>
              <a:spcBef>
                <a:spcPct val="0"/>
              </a:spcBef>
            </a:pPr>
            <a:r>
              <a:rPr lang="en-US" b="true" sz="2199" u="sng">
                <a:solidFill>
                  <a:srgbClr val="000000"/>
                </a:solidFill>
                <a:latin typeface="Open Sauce Bold"/>
                <a:ea typeface="Open Sauce Bold"/>
                <a:cs typeface="Open Sauce Bold"/>
                <a:sym typeface="Open Sauce Bold"/>
                <a:hlinkClick r:id="rId8" tooltip="https://www.marketsandmarkets.com/Market-Reports/stem-cell-technologies-and-global-market-48.html"/>
              </a:rPr>
              <a:t>Source : Markets&amp;Markets Analysis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7117681" y="7662115"/>
            <a:ext cx="10028932" cy="9878498"/>
          </a:xfrm>
          <a:custGeom>
            <a:avLst/>
            <a:gdLst/>
            <a:ahLst/>
            <a:cxnLst/>
            <a:rect r="r" b="b" t="t" l="l"/>
            <a:pathLst>
              <a:path h="9878498" w="10028932">
                <a:moveTo>
                  <a:pt x="0" y="0"/>
                </a:moveTo>
                <a:lnTo>
                  <a:pt x="10028932" y="0"/>
                </a:lnTo>
                <a:lnTo>
                  <a:pt x="10028932" y="9878499"/>
                </a:lnTo>
                <a:lnTo>
                  <a:pt x="0" y="9878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492226" y="-408832"/>
            <a:ext cx="1886113" cy="1886113"/>
          </a:xfrm>
          <a:custGeom>
            <a:avLst/>
            <a:gdLst/>
            <a:ahLst/>
            <a:cxnLst/>
            <a:rect r="r" b="b" t="t" l="l"/>
            <a:pathLst>
              <a:path h="1886113" w="1886113">
                <a:moveTo>
                  <a:pt x="0" y="0"/>
                </a:moveTo>
                <a:lnTo>
                  <a:pt x="1886113" y="0"/>
                </a:lnTo>
                <a:lnTo>
                  <a:pt x="1886113" y="1886113"/>
                </a:lnTo>
                <a:lnTo>
                  <a:pt x="0" y="1886113"/>
                </a:lnTo>
                <a:lnTo>
                  <a:pt x="0" y="0"/>
                </a:lnTo>
                <a:close/>
              </a:path>
            </a:pathLst>
          </a:custGeom>
          <a:blipFill>
            <a:blip r:embed="rId5"/>
            <a:stretch>
              <a:fillRect l="0" t="0" r="0" b="0"/>
            </a:stretch>
          </a:blipFill>
        </p:spPr>
      </p:sp>
      <p:sp>
        <p:nvSpPr>
          <p:cNvPr name="Freeform 5" id="5"/>
          <p:cNvSpPr/>
          <p:nvPr/>
        </p:nvSpPr>
        <p:spPr>
          <a:xfrm flipH="false" flipV="false" rot="0">
            <a:off x="334345" y="2083869"/>
            <a:ext cx="8809655" cy="5789712"/>
          </a:xfrm>
          <a:custGeom>
            <a:avLst/>
            <a:gdLst/>
            <a:ahLst/>
            <a:cxnLst/>
            <a:rect r="r" b="b" t="t" l="l"/>
            <a:pathLst>
              <a:path h="5789712" w="8809655">
                <a:moveTo>
                  <a:pt x="0" y="0"/>
                </a:moveTo>
                <a:lnTo>
                  <a:pt x="8809655" y="0"/>
                </a:lnTo>
                <a:lnTo>
                  <a:pt x="8809655" y="5789712"/>
                </a:lnTo>
                <a:lnTo>
                  <a:pt x="0" y="5789712"/>
                </a:lnTo>
                <a:lnTo>
                  <a:pt x="0" y="0"/>
                </a:lnTo>
                <a:close/>
              </a:path>
            </a:pathLst>
          </a:custGeom>
          <a:blipFill>
            <a:blip r:embed="rId6"/>
            <a:stretch>
              <a:fillRect l="0" t="0" r="0" b="0"/>
            </a:stretch>
          </a:blipFill>
        </p:spPr>
      </p:sp>
      <p:sp>
        <p:nvSpPr>
          <p:cNvPr name="Freeform 6" id="6"/>
          <p:cNvSpPr/>
          <p:nvPr/>
        </p:nvSpPr>
        <p:spPr>
          <a:xfrm flipH="false" flipV="false" rot="0">
            <a:off x="9144000" y="2083869"/>
            <a:ext cx="9178892" cy="6119261"/>
          </a:xfrm>
          <a:custGeom>
            <a:avLst/>
            <a:gdLst/>
            <a:ahLst/>
            <a:cxnLst/>
            <a:rect r="r" b="b" t="t" l="l"/>
            <a:pathLst>
              <a:path h="6119261" w="9178892">
                <a:moveTo>
                  <a:pt x="0" y="0"/>
                </a:moveTo>
                <a:lnTo>
                  <a:pt x="9178892" y="0"/>
                </a:lnTo>
                <a:lnTo>
                  <a:pt x="9178892" y="6119262"/>
                </a:lnTo>
                <a:lnTo>
                  <a:pt x="0" y="6119262"/>
                </a:lnTo>
                <a:lnTo>
                  <a:pt x="0" y="0"/>
                </a:lnTo>
                <a:close/>
              </a:path>
            </a:pathLst>
          </a:custGeom>
          <a:blipFill>
            <a:blip r:embed="rId7"/>
            <a:stretch>
              <a:fillRect l="0" t="0" r="0" b="0"/>
            </a:stretch>
          </a:blipFill>
        </p:spPr>
      </p:sp>
      <p:sp>
        <p:nvSpPr>
          <p:cNvPr name="TextBox 7" id="7"/>
          <p:cNvSpPr txBox="true"/>
          <p:nvPr/>
        </p:nvSpPr>
        <p:spPr>
          <a:xfrm rot="0">
            <a:off x="6135123" y="57974"/>
            <a:ext cx="4942040" cy="857250"/>
          </a:xfrm>
          <a:prstGeom prst="rect">
            <a:avLst/>
          </a:prstGeom>
        </p:spPr>
        <p:txBody>
          <a:bodyPr anchor="t" rtlCol="false" tIns="0" lIns="0" bIns="0" rIns="0">
            <a:spAutoFit/>
          </a:bodyPr>
          <a:lstStyle/>
          <a:p>
            <a:pPr algn="l">
              <a:lnSpc>
                <a:spcPts val="6900"/>
              </a:lnSpc>
            </a:pPr>
            <a:r>
              <a:rPr lang="en-US" b="true" sz="5000" spc="490">
                <a:solidFill>
                  <a:srgbClr val="000000"/>
                </a:solidFill>
                <a:latin typeface="Oswald Bold"/>
                <a:ea typeface="Oswald Bold"/>
                <a:cs typeface="Oswald Bold"/>
                <a:sym typeface="Oswald Bold"/>
              </a:rPr>
              <a:t>MARKET STUDY</a:t>
            </a:r>
            <a:r>
              <a:rPr lang="en-US" sz="5000" spc="490" b="true">
                <a:solidFill>
                  <a:srgbClr val="000000"/>
                </a:solidFill>
                <a:latin typeface="Oswald Bold"/>
                <a:ea typeface="Oswald Bold"/>
                <a:cs typeface="Oswald Bold"/>
                <a:sym typeface="Oswald Bold"/>
              </a:rPr>
              <a:t> </a:t>
            </a:r>
          </a:p>
        </p:txBody>
      </p:sp>
      <p:sp>
        <p:nvSpPr>
          <p:cNvPr name="TextBox 8" id="8"/>
          <p:cNvSpPr txBox="true"/>
          <p:nvPr/>
        </p:nvSpPr>
        <p:spPr>
          <a:xfrm rot="0">
            <a:off x="234015" y="9554210"/>
            <a:ext cx="200660" cy="582930"/>
          </a:xfrm>
          <a:prstGeom prst="rect">
            <a:avLst/>
          </a:prstGeom>
        </p:spPr>
        <p:txBody>
          <a:bodyPr anchor="t" rtlCol="false" tIns="0" lIns="0" bIns="0" rIns="0">
            <a:spAutoFit/>
          </a:bodyPr>
          <a:lstStyle/>
          <a:p>
            <a:pPr algn="ctr">
              <a:lnSpc>
                <a:spcPts val="4679"/>
              </a:lnSpc>
              <a:spcBef>
                <a:spcPct val="0"/>
              </a:spcBef>
            </a:pPr>
            <a:r>
              <a:rPr lang="en-US" b="true" sz="3599">
                <a:solidFill>
                  <a:srgbClr val="000000"/>
                </a:solidFill>
                <a:latin typeface="Oswald Bold"/>
                <a:ea typeface="Oswald Bold"/>
                <a:cs typeface="Oswald Bold"/>
                <a:sym typeface="Oswald Bold"/>
              </a:rPr>
              <a:t>7</a:t>
            </a:r>
          </a:p>
        </p:txBody>
      </p:sp>
      <p:sp>
        <p:nvSpPr>
          <p:cNvPr name="TextBox 9" id="9"/>
          <p:cNvSpPr txBox="true"/>
          <p:nvPr/>
        </p:nvSpPr>
        <p:spPr>
          <a:xfrm rot="0">
            <a:off x="11521962" y="9239250"/>
            <a:ext cx="4970264" cy="353060"/>
          </a:xfrm>
          <a:prstGeom prst="rect">
            <a:avLst/>
          </a:prstGeom>
        </p:spPr>
        <p:txBody>
          <a:bodyPr anchor="t" rtlCol="false" tIns="0" lIns="0" bIns="0" rIns="0">
            <a:spAutoFit/>
          </a:bodyPr>
          <a:lstStyle/>
          <a:p>
            <a:pPr algn="ctr">
              <a:lnSpc>
                <a:spcPts val="2859"/>
              </a:lnSpc>
              <a:spcBef>
                <a:spcPct val="0"/>
              </a:spcBef>
            </a:pPr>
            <a:r>
              <a:rPr lang="en-US" b="true" sz="2199" u="sng">
                <a:solidFill>
                  <a:srgbClr val="000000"/>
                </a:solidFill>
                <a:latin typeface="Open Sauce Bold"/>
                <a:ea typeface="Open Sauce Bold"/>
                <a:cs typeface="Open Sauce Bold"/>
                <a:sym typeface="Open Sauce Bold"/>
                <a:hlinkClick r:id="rId8" tooltip="https://www.marketsandmarkets.com/Market-Reports/stem-cell-technologies-and-global-market-48.html"/>
              </a:rPr>
              <a:t>Source : Markets&amp;Markets Analysis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2034736" y="2661111"/>
            <a:ext cx="5585676" cy="4548422"/>
          </a:xfrm>
          <a:custGeom>
            <a:avLst/>
            <a:gdLst/>
            <a:ahLst/>
            <a:cxnLst/>
            <a:rect r="r" b="b" t="t" l="l"/>
            <a:pathLst>
              <a:path h="4548422" w="5585676">
                <a:moveTo>
                  <a:pt x="0" y="0"/>
                </a:moveTo>
                <a:lnTo>
                  <a:pt x="5585677" y="0"/>
                </a:lnTo>
                <a:lnTo>
                  <a:pt x="5585677" y="4548422"/>
                </a:lnTo>
                <a:lnTo>
                  <a:pt x="0" y="45484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672980" y="351867"/>
            <a:ext cx="4942040" cy="857250"/>
          </a:xfrm>
          <a:prstGeom prst="rect">
            <a:avLst/>
          </a:prstGeom>
        </p:spPr>
        <p:txBody>
          <a:bodyPr anchor="t" rtlCol="false" tIns="0" lIns="0" bIns="0" rIns="0">
            <a:spAutoFit/>
          </a:bodyPr>
          <a:lstStyle/>
          <a:p>
            <a:pPr algn="l">
              <a:lnSpc>
                <a:spcPts val="6900"/>
              </a:lnSpc>
            </a:pPr>
            <a:r>
              <a:rPr lang="en-US" b="true" sz="5000" spc="490">
                <a:solidFill>
                  <a:srgbClr val="000000"/>
                </a:solidFill>
                <a:latin typeface="Oswald Bold"/>
                <a:ea typeface="Oswald Bold"/>
                <a:cs typeface="Oswald Bold"/>
                <a:sym typeface="Oswald Bold"/>
              </a:rPr>
              <a:t>REGULATIONS</a:t>
            </a:r>
          </a:p>
        </p:txBody>
      </p:sp>
      <p:sp>
        <p:nvSpPr>
          <p:cNvPr name="TextBox 5" id="5"/>
          <p:cNvSpPr txBox="true"/>
          <p:nvPr/>
        </p:nvSpPr>
        <p:spPr>
          <a:xfrm rot="0">
            <a:off x="334345" y="9470795"/>
            <a:ext cx="200739" cy="582930"/>
          </a:xfrm>
          <a:prstGeom prst="rect">
            <a:avLst/>
          </a:prstGeom>
        </p:spPr>
        <p:txBody>
          <a:bodyPr anchor="t" rtlCol="false" tIns="0" lIns="0" bIns="0" rIns="0">
            <a:spAutoFit/>
          </a:bodyPr>
          <a:lstStyle/>
          <a:p>
            <a:pPr algn="ctr">
              <a:lnSpc>
                <a:spcPts val="4679"/>
              </a:lnSpc>
              <a:spcBef>
                <a:spcPct val="0"/>
              </a:spcBef>
            </a:pPr>
            <a:r>
              <a:rPr lang="en-US" b="true" sz="3599">
                <a:solidFill>
                  <a:srgbClr val="000000"/>
                </a:solidFill>
                <a:latin typeface="Oswald Bold"/>
                <a:ea typeface="Oswald Bold"/>
                <a:cs typeface="Oswald Bold"/>
                <a:sym typeface="Oswald Bold"/>
              </a:rPr>
              <a:t>7</a:t>
            </a:r>
          </a:p>
        </p:txBody>
      </p:sp>
      <p:sp>
        <p:nvSpPr>
          <p:cNvPr name="TextBox 6" id="6"/>
          <p:cNvSpPr txBox="true"/>
          <p:nvPr/>
        </p:nvSpPr>
        <p:spPr>
          <a:xfrm rot="0">
            <a:off x="1028700" y="3136025"/>
            <a:ext cx="10471701" cy="5321311"/>
          </a:xfrm>
          <a:prstGeom prst="rect">
            <a:avLst/>
          </a:prstGeom>
        </p:spPr>
        <p:txBody>
          <a:bodyPr anchor="t" rtlCol="false" tIns="0" lIns="0" bIns="0" rIns="0">
            <a:spAutoFit/>
          </a:bodyPr>
          <a:lstStyle/>
          <a:p>
            <a:pPr algn="l">
              <a:lnSpc>
                <a:spcPts val="3248"/>
              </a:lnSpc>
              <a:spcBef>
                <a:spcPct val="0"/>
              </a:spcBef>
            </a:pPr>
            <a:r>
              <a:rPr lang="en-US" sz="2499">
                <a:solidFill>
                  <a:srgbClr val="000000"/>
                </a:solidFill>
                <a:latin typeface="Open Sauce"/>
                <a:ea typeface="Open Sauce"/>
                <a:cs typeface="Open Sauce"/>
                <a:sym typeface="Open Sauce"/>
              </a:rPr>
              <a:t>China has had a rapid growth </a:t>
            </a:r>
            <a:r>
              <a:rPr lang="en-US" sz="2499">
                <a:solidFill>
                  <a:srgbClr val="000000"/>
                </a:solidFill>
                <a:latin typeface="Open Sauce"/>
                <a:ea typeface="Open Sauce"/>
                <a:cs typeface="Open Sauce"/>
                <a:sym typeface="Open Sauce"/>
              </a:rPr>
              <a:t>Initially, there were concerns about the lack of strict regulations, leading to unproven therapies being marketed.</a:t>
            </a:r>
          </a:p>
          <a:p>
            <a:pPr algn="l">
              <a:lnSpc>
                <a:spcPts val="3248"/>
              </a:lnSpc>
              <a:spcBef>
                <a:spcPct val="0"/>
              </a:spcBef>
            </a:pPr>
          </a:p>
          <a:p>
            <a:pPr algn="l">
              <a:lnSpc>
                <a:spcPts val="3248"/>
              </a:lnSpc>
              <a:spcBef>
                <a:spcPct val="0"/>
              </a:spcBef>
            </a:pPr>
            <a:r>
              <a:rPr lang="en-US" sz="2499">
                <a:solidFill>
                  <a:srgbClr val="000000"/>
                </a:solidFill>
                <a:latin typeface="Open Sauce"/>
                <a:ea typeface="Open Sauce"/>
                <a:cs typeface="Open Sauce"/>
                <a:sym typeface="Open Sauce"/>
              </a:rPr>
              <a:t> In recent years, China has implemented more rigorous guidelines:</a:t>
            </a:r>
          </a:p>
          <a:p>
            <a:pPr algn="l" marL="539570" indent="-269785" lvl="1">
              <a:lnSpc>
                <a:spcPts val="3248"/>
              </a:lnSpc>
              <a:buFont typeface="Arial"/>
              <a:buChar char="•"/>
            </a:pPr>
            <a:r>
              <a:rPr lang="en-US" b="true" sz="2499">
                <a:solidFill>
                  <a:srgbClr val="000000"/>
                </a:solidFill>
                <a:latin typeface="Open Sauce Bold"/>
                <a:ea typeface="Open Sauce Bold"/>
                <a:cs typeface="Open Sauce Bold"/>
                <a:sym typeface="Open Sauce Bold"/>
              </a:rPr>
              <a:t>2015 National Guidelines</a:t>
            </a:r>
            <a:r>
              <a:rPr lang="en-US" sz="2499">
                <a:solidFill>
                  <a:srgbClr val="000000"/>
                </a:solidFill>
                <a:latin typeface="Open Sauce"/>
                <a:ea typeface="Open Sauce"/>
                <a:cs typeface="Open Sauce"/>
                <a:sym typeface="Open Sauce"/>
              </a:rPr>
              <a:t>: Introduced stringent regulations requiring clinical trials and government approval for stem cell therapies.</a:t>
            </a:r>
          </a:p>
          <a:p>
            <a:pPr algn="l">
              <a:lnSpc>
                <a:spcPts val="3248"/>
              </a:lnSpc>
            </a:pPr>
          </a:p>
          <a:p>
            <a:pPr algn="l" marL="539570" indent="-269785" lvl="1">
              <a:lnSpc>
                <a:spcPts val="3248"/>
              </a:lnSpc>
              <a:buFont typeface="Arial"/>
              <a:buChar char="•"/>
            </a:pPr>
            <a:r>
              <a:rPr lang="en-US" b="true" sz="2499">
                <a:solidFill>
                  <a:srgbClr val="000000"/>
                </a:solidFill>
                <a:latin typeface="Open Sauce Bold"/>
                <a:ea typeface="Open Sauce Bold"/>
                <a:cs typeface="Open Sauce Bold"/>
                <a:sym typeface="Open Sauce Bold"/>
              </a:rPr>
              <a:t>2019 Health Commission and NMPA:</a:t>
            </a:r>
            <a:r>
              <a:rPr lang="en-US" sz="2499">
                <a:solidFill>
                  <a:srgbClr val="000000"/>
                </a:solidFill>
                <a:latin typeface="Open Sauce"/>
                <a:ea typeface="Open Sauce"/>
                <a:cs typeface="Open Sauce"/>
                <a:sym typeface="Open Sauce"/>
              </a:rPr>
              <a:t> Introduced regulations that mandate the registration of clinical trials and tighter control over research activities.</a:t>
            </a:r>
          </a:p>
          <a:p>
            <a:pPr algn="l">
              <a:lnSpc>
                <a:spcPts val="3248"/>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1028700" y="1770464"/>
            <a:ext cx="1764209" cy="7699604"/>
            <a:chOff x="0" y="0"/>
            <a:chExt cx="368852" cy="1609795"/>
          </a:xfrm>
        </p:grpSpPr>
        <p:sp>
          <p:nvSpPr>
            <p:cNvPr name="Freeform 3" id="3"/>
            <p:cNvSpPr/>
            <p:nvPr/>
          </p:nvSpPr>
          <p:spPr>
            <a:xfrm flipH="false" flipV="false" rot="0">
              <a:off x="0" y="0"/>
              <a:ext cx="368852" cy="1609795"/>
            </a:xfrm>
            <a:custGeom>
              <a:avLst/>
              <a:gdLst/>
              <a:ahLst/>
              <a:cxnLst/>
              <a:rect r="r" b="b" t="t" l="l"/>
              <a:pathLst>
                <a:path h="1609795" w="368852">
                  <a:moveTo>
                    <a:pt x="0" y="0"/>
                  </a:moveTo>
                  <a:lnTo>
                    <a:pt x="368852" y="0"/>
                  </a:lnTo>
                  <a:lnTo>
                    <a:pt x="368852" y="1609795"/>
                  </a:lnTo>
                  <a:lnTo>
                    <a:pt x="0" y="1609795"/>
                  </a:lnTo>
                  <a:close/>
                </a:path>
              </a:pathLst>
            </a:custGeom>
            <a:solidFill>
              <a:srgbClr val="CCCCCC"/>
            </a:solidFill>
          </p:spPr>
        </p:sp>
        <p:sp>
          <p:nvSpPr>
            <p:cNvPr name="TextBox 4" id="4"/>
            <p:cNvSpPr txBox="true"/>
            <p:nvPr/>
          </p:nvSpPr>
          <p:spPr>
            <a:xfrm>
              <a:off x="0" y="-19050"/>
              <a:ext cx="368852" cy="1628845"/>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774031" y="566737"/>
            <a:ext cx="2933610" cy="838200"/>
          </a:xfrm>
          <a:prstGeom prst="rect">
            <a:avLst/>
          </a:prstGeom>
        </p:spPr>
        <p:txBody>
          <a:bodyPr anchor="t" rtlCol="false" tIns="0" lIns="0" bIns="0" rIns="0">
            <a:spAutoFit/>
          </a:bodyPr>
          <a:lstStyle/>
          <a:p>
            <a:pPr algn="l">
              <a:lnSpc>
                <a:spcPts val="6899"/>
              </a:lnSpc>
            </a:pPr>
            <a:r>
              <a:rPr lang="en-US" b="true" sz="4999" spc="489">
                <a:solidFill>
                  <a:srgbClr val="224C8D"/>
                </a:solidFill>
                <a:latin typeface="Oswald Bold"/>
                <a:ea typeface="Oswald Bold"/>
                <a:cs typeface="Oswald Bold"/>
                <a:sym typeface="Oswald Bold"/>
              </a:rPr>
              <a:t>CONTENT</a:t>
            </a:r>
          </a:p>
        </p:txBody>
      </p:sp>
      <p:sp>
        <p:nvSpPr>
          <p:cNvPr name="TextBox 6" id="6"/>
          <p:cNvSpPr txBox="true"/>
          <p:nvPr/>
        </p:nvSpPr>
        <p:spPr>
          <a:xfrm rot="0">
            <a:off x="1295800" y="2189964"/>
            <a:ext cx="1180626" cy="819150"/>
          </a:xfrm>
          <a:prstGeom prst="rect">
            <a:avLst/>
          </a:prstGeom>
        </p:spPr>
        <p:txBody>
          <a:bodyPr anchor="t" rtlCol="false" tIns="0" lIns="0" bIns="0" rIns="0">
            <a:spAutoFit/>
          </a:bodyPr>
          <a:lstStyle/>
          <a:p>
            <a:pPr algn="ctr">
              <a:lnSpc>
                <a:spcPts val="6457"/>
              </a:lnSpc>
            </a:pPr>
            <a:r>
              <a:rPr lang="en-US" b="true" sz="5381" i="true">
                <a:solidFill>
                  <a:srgbClr val="224C8D"/>
                </a:solidFill>
                <a:latin typeface="Oswald Bold"/>
                <a:ea typeface="Oswald Bold"/>
                <a:cs typeface="Oswald Bold"/>
                <a:sym typeface="Oswald Bold"/>
              </a:rPr>
              <a:t>01</a:t>
            </a:r>
          </a:p>
        </p:txBody>
      </p:sp>
      <p:sp>
        <p:nvSpPr>
          <p:cNvPr name="TextBox 7" id="7"/>
          <p:cNvSpPr txBox="true"/>
          <p:nvPr/>
        </p:nvSpPr>
        <p:spPr>
          <a:xfrm rot="0">
            <a:off x="1295800" y="3194106"/>
            <a:ext cx="1180626" cy="815916"/>
          </a:xfrm>
          <a:prstGeom prst="rect">
            <a:avLst/>
          </a:prstGeom>
        </p:spPr>
        <p:txBody>
          <a:bodyPr anchor="t" rtlCol="false" tIns="0" lIns="0" bIns="0" rIns="0">
            <a:spAutoFit/>
          </a:bodyPr>
          <a:lstStyle/>
          <a:p>
            <a:pPr algn="ctr">
              <a:lnSpc>
                <a:spcPts val="6457"/>
              </a:lnSpc>
            </a:pPr>
            <a:r>
              <a:rPr lang="en-US" b="true" sz="5381" i="true">
                <a:solidFill>
                  <a:srgbClr val="363636"/>
                </a:solidFill>
                <a:latin typeface="Oswald Bold"/>
                <a:ea typeface="Oswald Bold"/>
                <a:cs typeface="Oswald Bold"/>
                <a:sym typeface="Oswald Bold"/>
              </a:rPr>
              <a:t>02</a:t>
            </a:r>
          </a:p>
        </p:txBody>
      </p:sp>
      <p:sp>
        <p:nvSpPr>
          <p:cNvPr name="TextBox 8" id="8"/>
          <p:cNvSpPr txBox="true"/>
          <p:nvPr/>
        </p:nvSpPr>
        <p:spPr>
          <a:xfrm rot="0">
            <a:off x="1295800" y="4304110"/>
            <a:ext cx="1180626" cy="819150"/>
          </a:xfrm>
          <a:prstGeom prst="rect">
            <a:avLst/>
          </a:prstGeom>
        </p:spPr>
        <p:txBody>
          <a:bodyPr anchor="t" rtlCol="false" tIns="0" lIns="0" bIns="0" rIns="0">
            <a:spAutoFit/>
          </a:bodyPr>
          <a:lstStyle/>
          <a:p>
            <a:pPr algn="ctr">
              <a:lnSpc>
                <a:spcPts val="6457"/>
              </a:lnSpc>
            </a:pPr>
            <a:r>
              <a:rPr lang="en-US" b="true" sz="5381" i="true">
                <a:solidFill>
                  <a:srgbClr val="224C8D"/>
                </a:solidFill>
                <a:latin typeface="Oswald Bold"/>
                <a:ea typeface="Oswald Bold"/>
                <a:cs typeface="Oswald Bold"/>
                <a:sym typeface="Oswald Bold"/>
              </a:rPr>
              <a:t>03</a:t>
            </a:r>
          </a:p>
        </p:txBody>
      </p:sp>
      <p:sp>
        <p:nvSpPr>
          <p:cNvPr name="TextBox 9" id="9"/>
          <p:cNvSpPr txBox="true"/>
          <p:nvPr/>
        </p:nvSpPr>
        <p:spPr>
          <a:xfrm rot="0">
            <a:off x="1295800" y="5308252"/>
            <a:ext cx="1180626" cy="815916"/>
          </a:xfrm>
          <a:prstGeom prst="rect">
            <a:avLst/>
          </a:prstGeom>
        </p:spPr>
        <p:txBody>
          <a:bodyPr anchor="t" rtlCol="false" tIns="0" lIns="0" bIns="0" rIns="0">
            <a:spAutoFit/>
          </a:bodyPr>
          <a:lstStyle/>
          <a:p>
            <a:pPr algn="ctr">
              <a:lnSpc>
                <a:spcPts val="6457"/>
              </a:lnSpc>
            </a:pPr>
            <a:r>
              <a:rPr lang="en-US" b="true" sz="5381" i="true">
                <a:solidFill>
                  <a:srgbClr val="363636"/>
                </a:solidFill>
                <a:latin typeface="Oswald Bold"/>
                <a:ea typeface="Oswald Bold"/>
                <a:cs typeface="Oswald Bold"/>
                <a:sym typeface="Oswald Bold"/>
              </a:rPr>
              <a:t>04</a:t>
            </a:r>
          </a:p>
        </p:txBody>
      </p:sp>
      <p:sp>
        <p:nvSpPr>
          <p:cNvPr name="TextBox 10" id="10"/>
          <p:cNvSpPr txBox="true"/>
          <p:nvPr/>
        </p:nvSpPr>
        <p:spPr>
          <a:xfrm rot="0">
            <a:off x="1320491" y="6306419"/>
            <a:ext cx="1180626" cy="819150"/>
          </a:xfrm>
          <a:prstGeom prst="rect">
            <a:avLst/>
          </a:prstGeom>
        </p:spPr>
        <p:txBody>
          <a:bodyPr anchor="t" rtlCol="false" tIns="0" lIns="0" bIns="0" rIns="0">
            <a:spAutoFit/>
          </a:bodyPr>
          <a:lstStyle/>
          <a:p>
            <a:pPr algn="ctr">
              <a:lnSpc>
                <a:spcPts val="6457"/>
              </a:lnSpc>
            </a:pPr>
            <a:r>
              <a:rPr lang="en-US" b="true" sz="5381" i="true">
                <a:solidFill>
                  <a:srgbClr val="224C8D"/>
                </a:solidFill>
                <a:latin typeface="Oswald Bold"/>
                <a:ea typeface="Oswald Bold"/>
                <a:cs typeface="Oswald Bold"/>
                <a:sym typeface="Oswald Bold"/>
              </a:rPr>
              <a:t>05</a:t>
            </a:r>
          </a:p>
        </p:txBody>
      </p:sp>
      <p:sp>
        <p:nvSpPr>
          <p:cNvPr name="TextBox 11" id="11"/>
          <p:cNvSpPr txBox="true"/>
          <p:nvPr/>
        </p:nvSpPr>
        <p:spPr>
          <a:xfrm rot="0">
            <a:off x="1320491" y="7353195"/>
            <a:ext cx="1180626" cy="815916"/>
          </a:xfrm>
          <a:prstGeom prst="rect">
            <a:avLst/>
          </a:prstGeom>
        </p:spPr>
        <p:txBody>
          <a:bodyPr anchor="t" rtlCol="false" tIns="0" lIns="0" bIns="0" rIns="0">
            <a:spAutoFit/>
          </a:bodyPr>
          <a:lstStyle/>
          <a:p>
            <a:pPr algn="ctr">
              <a:lnSpc>
                <a:spcPts val="6457"/>
              </a:lnSpc>
            </a:pPr>
            <a:r>
              <a:rPr lang="en-US" b="true" sz="5381" i="true">
                <a:solidFill>
                  <a:srgbClr val="363636"/>
                </a:solidFill>
                <a:latin typeface="Oswald Bold"/>
                <a:ea typeface="Oswald Bold"/>
                <a:cs typeface="Oswald Bold"/>
                <a:sym typeface="Oswald Bold"/>
              </a:rPr>
              <a:t>06</a:t>
            </a:r>
          </a:p>
        </p:txBody>
      </p:sp>
      <p:sp>
        <p:nvSpPr>
          <p:cNvPr name="TextBox 12" id="12"/>
          <p:cNvSpPr txBox="true"/>
          <p:nvPr/>
        </p:nvSpPr>
        <p:spPr>
          <a:xfrm rot="0">
            <a:off x="3029262" y="3305033"/>
            <a:ext cx="7294370" cy="536912"/>
          </a:xfrm>
          <a:prstGeom prst="rect">
            <a:avLst/>
          </a:prstGeom>
        </p:spPr>
        <p:txBody>
          <a:bodyPr anchor="t" rtlCol="false" tIns="0" lIns="0" bIns="0" rIns="0">
            <a:spAutoFit/>
          </a:bodyPr>
          <a:lstStyle/>
          <a:p>
            <a:pPr algn="l">
              <a:lnSpc>
                <a:spcPts val="4387"/>
              </a:lnSpc>
            </a:pPr>
            <a:r>
              <a:rPr lang="en-US" sz="3179" spc="311">
                <a:solidFill>
                  <a:srgbClr val="231F20"/>
                </a:solidFill>
                <a:latin typeface="DM Sans"/>
                <a:ea typeface="DM Sans"/>
                <a:cs typeface="DM Sans"/>
                <a:sym typeface="DM Sans"/>
              </a:rPr>
              <a:t>PROBLEM STATEMENT</a:t>
            </a:r>
          </a:p>
        </p:txBody>
      </p:sp>
      <p:sp>
        <p:nvSpPr>
          <p:cNvPr name="TextBox 13" id="13"/>
          <p:cNvSpPr txBox="true"/>
          <p:nvPr/>
        </p:nvSpPr>
        <p:spPr>
          <a:xfrm rot="0">
            <a:off x="3029262" y="4425066"/>
            <a:ext cx="7654806" cy="536912"/>
          </a:xfrm>
          <a:prstGeom prst="rect">
            <a:avLst/>
          </a:prstGeom>
        </p:spPr>
        <p:txBody>
          <a:bodyPr anchor="t" rtlCol="false" tIns="0" lIns="0" bIns="0" rIns="0">
            <a:spAutoFit/>
          </a:bodyPr>
          <a:lstStyle/>
          <a:p>
            <a:pPr algn="l">
              <a:lnSpc>
                <a:spcPts val="4387"/>
              </a:lnSpc>
            </a:pPr>
            <a:r>
              <a:rPr lang="en-US" sz="3179" spc="311">
                <a:solidFill>
                  <a:srgbClr val="231F20"/>
                </a:solidFill>
                <a:latin typeface="DM Sans"/>
                <a:ea typeface="DM Sans"/>
                <a:cs typeface="DM Sans"/>
                <a:sym typeface="DM Sans"/>
              </a:rPr>
              <a:t>THE BODY'S RAW MATERIALS</a:t>
            </a:r>
          </a:p>
        </p:txBody>
      </p:sp>
      <p:sp>
        <p:nvSpPr>
          <p:cNvPr name="TextBox 14" id="14"/>
          <p:cNvSpPr txBox="true"/>
          <p:nvPr/>
        </p:nvSpPr>
        <p:spPr>
          <a:xfrm rot="0">
            <a:off x="3038787" y="5419179"/>
            <a:ext cx="10060830" cy="536912"/>
          </a:xfrm>
          <a:prstGeom prst="rect">
            <a:avLst/>
          </a:prstGeom>
        </p:spPr>
        <p:txBody>
          <a:bodyPr anchor="t" rtlCol="false" tIns="0" lIns="0" bIns="0" rIns="0">
            <a:spAutoFit/>
          </a:bodyPr>
          <a:lstStyle/>
          <a:p>
            <a:pPr algn="l" marL="0" indent="0" lvl="0">
              <a:lnSpc>
                <a:spcPts val="4387"/>
              </a:lnSpc>
              <a:spcBef>
                <a:spcPct val="0"/>
              </a:spcBef>
            </a:pPr>
            <a:r>
              <a:rPr lang="en-US" sz="3179" spc="311">
                <a:solidFill>
                  <a:srgbClr val="231F20"/>
                </a:solidFill>
                <a:latin typeface="DM Sans"/>
                <a:ea typeface="DM Sans"/>
                <a:cs typeface="DM Sans"/>
                <a:sym typeface="DM Sans"/>
              </a:rPr>
              <a:t>CHALLENGES IN STEM CELL REGENERATION</a:t>
            </a:r>
          </a:p>
        </p:txBody>
      </p:sp>
      <p:sp>
        <p:nvSpPr>
          <p:cNvPr name="TextBox 15" id="15"/>
          <p:cNvSpPr txBox="true"/>
          <p:nvPr/>
        </p:nvSpPr>
        <p:spPr>
          <a:xfrm rot="0">
            <a:off x="3029262" y="6417345"/>
            <a:ext cx="7654806" cy="536912"/>
          </a:xfrm>
          <a:prstGeom prst="rect">
            <a:avLst/>
          </a:prstGeom>
        </p:spPr>
        <p:txBody>
          <a:bodyPr anchor="t" rtlCol="false" tIns="0" lIns="0" bIns="0" rIns="0">
            <a:spAutoFit/>
          </a:bodyPr>
          <a:lstStyle/>
          <a:p>
            <a:pPr algn="l" marL="0" indent="0" lvl="0">
              <a:lnSpc>
                <a:spcPts val="4387"/>
              </a:lnSpc>
              <a:spcBef>
                <a:spcPct val="0"/>
              </a:spcBef>
            </a:pPr>
            <a:r>
              <a:rPr lang="en-US" sz="3179" spc="311">
                <a:solidFill>
                  <a:srgbClr val="231F20"/>
                </a:solidFill>
                <a:latin typeface="DM Sans"/>
                <a:ea typeface="DM Sans"/>
                <a:cs typeface="DM Sans"/>
                <a:sym typeface="DM Sans"/>
              </a:rPr>
              <a:t>SOLUTION</a:t>
            </a:r>
            <a:r>
              <a:rPr lang="en-US" sz="3179" spc="311">
                <a:solidFill>
                  <a:srgbClr val="231F20"/>
                </a:solidFill>
                <a:latin typeface="DM Sans"/>
                <a:ea typeface="DM Sans"/>
                <a:cs typeface="DM Sans"/>
                <a:sym typeface="DM Sans"/>
              </a:rPr>
              <a:t> </a:t>
            </a:r>
          </a:p>
        </p:txBody>
      </p:sp>
      <p:sp>
        <p:nvSpPr>
          <p:cNvPr name="TextBox 16" id="16"/>
          <p:cNvSpPr txBox="true"/>
          <p:nvPr/>
        </p:nvSpPr>
        <p:spPr>
          <a:xfrm rot="0">
            <a:off x="3029262" y="8629089"/>
            <a:ext cx="7654806" cy="536912"/>
          </a:xfrm>
          <a:prstGeom prst="rect">
            <a:avLst/>
          </a:prstGeom>
        </p:spPr>
        <p:txBody>
          <a:bodyPr anchor="t" rtlCol="false" tIns="0" lIns="0" bIns="0" rIns="0">
            <a:spAutoFit/>
          </a:bodyPr>
          <a:lstStyle/>
          <a:p>
            <a:pPr algn="l" marL="0" indent="0" lvl="0">
              <a:lnSpc>
                <a:spcPts val="4387"/>
              </a:lnSpc>
              <a:spcBef>
                <a:spcPct val="0"/>
              </a:spcBef>
            </a:pPr>
            <a:r>
              <a:rPr lang="en-US" sz="3179" spc="311">
                <a:solidFill>
                  <a:srgbClr val="231F20"/>
                </a:solidFill>
                <a:latin typeface="DM Sans"/>
                <a:ea typeface="DM Sans"/>
                <a:cs typeface="DM Sans"/>
                <a:sym typeface="DM Sans"/>
              </a:rPr>
              <a:t>DEMO</a:t>
            </a:r>
          </a:p>
        </p:txBody>
      </p:sp>
      <p:sp>
        <p:nvSpPr>
          <p:cNvPr name="TextBox 17" id="17"/>
          <p:cNvSpPr txBox="true"/>
          <p:nvPr/>
        </p:nvSpPr>
        <p:spPr>
          <a:xfrm rot="0">
            <a:off x="3029262" y="7600146"/>
            <a:ext cx="7654806" cy="536912"/>
          </a:xfrm>
          <a:prstGeom prst="rect">
            <a:avLst/>
          </a:prstGeom>
        </p:spPr>
        <p:txBody>
          <a:bodyPr anchor="t" rtlCol="false" tIns="0" lIns="0" bIns="0" rIns="0">
            <a:spAutoFit/>
          </a:bodyPr>
          <a:lstStyle/>
          <a:p>
            <a:pPr algn="l" marL="0" indent="0" lvl="0">
              <a:lnSpc>
                <a:spcPts val="4387"/>
              </a:lnSpc>
              <a:spcBef>
                <a:spcPct val="0"/>
              </a:spcBef>
            </a:pPr>
            <a:r>
              <a:rPr lang="en-US" sz="3179" spc="311">
                <a:solidFill>
                  <a:srgbClr val="231F20"/>
                </a:solidFill>
                <a:latin typeface="DM Sans"/>
                <a:ea typeface="DM Sans"/>
                <a:cs typeface="DM Sans"/>
                <a:sym typeface="DM Sans"/>
              </a:rPr>
              <a:t>MARKET STUDY</a:t>
            </a:r>
          </a:p>
        </p:txBody>
      </p:sp>
      <p:sp>
        <p:nvSpPr>
          <p:cNvPr name="TextBox 18" id="18"/>
          <p:cNvSpPr txBox="true"/>
          <p:nvPr/>
        </p:nvSpPr>
        <p:spPr>
          <a:xfrm rot="0">
            <a:off x="1320491" y="8350086"/>
            <a:ext cx="1180626" cy="819150"/>
          </a:xfrm>
          <a:prstGeom prst="rect">
            <a:avLst/>
          </a:prstGeom>
        </p:spPr>
        <p:txBody>
          <a:bodyPr anchor="t" rtlCol="false" tIns="0" lIns="0" bIns="0" rIns="0">
            <a:spAutoFit/>
          </a:bodyPr>
          <a:lstStyle/>
          <a:p>
            <a:pPr algn="ctr">
              <a:lnSpc>
                <a:spcPts val="6457"/>
              </a:lnSpc>
            </a:pPr>
            <a:r>
              <a:rPr lang="en-US" b="true" sz="5381" i="true">
                <a:solidFill>
                  <a:srgbClr val="224C8D"/>
                </a:solidFill>
                <a:latin typeface="Oswald Bold"/>
                <a:ea typeface="Oswald Bold"/>
                <a:cs typeface="Oswald Bold"/>
                <a:sym typeface="Oswald Bold"/>
              </a:rPr>
              <a:t>07</a:t>
            </a:r>
          </a:p>
        </p:txBody>
      </p:sp>
      <p:sp>
        <p:nvSpPr>
          <p:cNvPr name="TextBox 19" id="19"/>
          <p:cNvSpPr txBox="true"/>
          <p:nvPr/>
        </p:nvSpPr>
        <p:spPr>
          <a:xfrm rot="0">
            <a:off x="3029262" y="2300891"/>
            <a:ext cx="7294370" cy="536912"/>
          </a:xfrm>
          <a:prstGeom prst="rect">
            <a:avLst/>
          </a:prstGeom>
        </p:spPr>
        <p:txBody>
          <a:bodyPr anchor="t" rtlCol="false" tIns="0" lIns="0" bIns="0" rIns="0">
            <a:spAutoFit/>
          </a:bodyPr>
          <a:lstStyle/>
          <a:p>
            <a:pPr algn="l">
              <a:lnSpc>
                <a:spcPts val="4387"/>
              </a:lnSpc>
            </a:pPr>
            <a:r>
              <a:rPr lang="en-US" sz="3179" spc="311">
                <a:solidFill>
                  <a:srgbClr val="231F20"/>
                </a:solidFill>
                <a:latin typeface="DM Sans"/>
                <a:ea typeface="DM Sans"/>
                <a:cs typeface="DM Sans"/>
                <a:sym typeface="DM Sans"/>
              </a:rPr>
              <a:t>INTRODUCTION</a:t>
            </a:r>
          </a:p>
        </p:txBody>
      </p:sp>
      <p:sp>
        <p:nvSpPr>
          <p:cNvPr name="Freeform 20" id="20"/>
          <p:cNvSpPr/>
          <p:nvPr/>
        </p:nvSpPr>
        <p:spPr>
          <a:xfrm flipH="false" flipV="false" rot="0">
            <a:off x="16401887" y="8758044"/>
            <a:ext cx="1886113" cy="1886113"/>
          </a:xfrm>
          <a:custGeom>
            <a:avLst/>
            <a:gdLst/>
            <a:ahLst/>
            <a:cxnLst/>
            <a:rect r="r" b="b" t="t" l="l"/>
            <a:pathLst>
              <a:path h="1886113" w="1886113">
                <a:moveTo>
                  <a:pt x="0" y="0"/>
                </a:moveTo>
                <a:lnTo>
                  <a:pt x="1886113" y="0"/>
                </a:lnTo>
                <a:lnTo>
                  <a:pt x="1886113" y="1886113"/>
                </a:lnTo>
                <a:lnTo>
                  <a:pt x="0" y="1886113"/>
                </a:lnTo>
                <a:lnTo>
                  <a:pt x="0" y="0"/>
                </a:lnTo>
                <a:close/>
              </a:path>
            </a:pathLst>
          </a:custGeom>
          <a:blipFill>
            <a:blip r:embed="rId2"/>
            <a:stretch>
              <a:fillRect l="0" t="0" r="0" b="0"/>
            </a:stretch>
          </a:blipFill>
        </p:spPr>
      </p:sp>
      <p:sp>
        <p:nvSpPr>
          <p:cNvPr name="Freeform 21" id="21"/>
          <p:cNvSpPr/>
          <p:nvPr/>
        </p:nvSpPr>
        <p:spPr>
          <a:xfrm flipH="false" flipV="false" rot="0">
            <a:off x="14737494" y="-5574388"/>
            <a:ext cx="10028932" cy="9878498"/>
          </a:xfrm>
          <a:custGeom>
            <a:avLst/>
            <a:gdLst/>
            <a:ahLst/>
            <a:cxnLst/>
            <a:rect r="r" b="b" t="t" l="l"/>
            <a:pathLst>
              <a:path h="9878498" w="10028932">
                <a:moveTo>
                  <a:pt x="0" y="0"/>
                </a:moveTo>
                <a:lnTo>
                  <a:pt x="10028932" y="0"/>
                </a:lnTo>
                <a:lnTo>
                  <a:pt x="10028932" y="9878498"/>
                </a:lnTo>
                <a:lnTo>
                  <a:pt x="0" y="98784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2453602" y="3053177"/>
            <a:ext cx="5667443" cy="3502155"/>
          </a:xfrm>
          <a:custGeom>
            <a:avLst/>
            <a:gdLst/>
            <a:ahLst/>
            <a:cxnLst/>
            <a:rect r="r" b="b" t="t" l="l"/>
            <a:pathLst>
              <a:path h="3502155" w="5667443">
                <a:moveTo>
                  <a:pt x="0" y="0"/>
                </a:moveTo>
                <a:lnTo>
                  <a:pt x="5667443" y="0"/>
                </a:lnTo>
                <a:lnTo>
                  <a:pt x="5667443" y="3502156"/>
                </a:lnTo>
                <a:lnTo>
                  <a:pt x="0" y="35021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672980" y="351867"/>
            <a:ext cx="4942040" cy="857250"/>
          </a:xfrm>
          <a:prstGeom prst="rect">
            <a:avLst/>
          </a:prstGeom>
        </p:spPr>
        <p:txBody>
          <a:bodyPr anchor="t" rtlCol="false" tIns="0" lIns="0" bIns="0" rIns="0">
            <a:spAutoFit/>
          </a:bodyPr>
          <a:lstStyle/>
          <a:p>
            <a:pPr algn="l">
              <a:lnSpc>
                <a:spcPts val="6900"/>
              </a:lnSpc>
            </a:pPr>
            <a:r>
              <a:rPr lang="en-US" b="true" sz="5000" spc="490">
                <a:solidFill>
                  <a:srgbClr val="000000"/>
                </a:solidFill>
                <a:latin typeface="Oswald Bold"/>
                <a:ea typeface="Oswald Bold"/>
                <a:cs typeface="Oswald Bold"/>
                <a:sym typeface="Oswald Bold"/>
              </a:rPr>
              <a:t>REGULATIONS</a:t>
            </a:r>
          </a:p>
        </p:txBody>
      </p:sp>
      <p:sp>
        <p:nvSpPr>
          <p:cNvPr name="TextBox 5" id="5"/>
          <p:cNvSpPr txBox="true"/>
          <p:nvPr/>
        </p:nvSpPr>
        <p:spPr>
          <a:xfrm rot="0">
            <a:off x="334345" y="9470795"/>
            <a:ext cx="200739" cy="582930"/>
          </a:xfrm>
          <a:prstGeom prst="rect">
            <a:avLst/>
          </a:prstGeom>
        </p:spPr>
        <p:txBody>
          <a:bodyPr anchor="t" rtlCol="false" tIns="0" lIns="0" bIns="0" rIns="0">
            <a:spAutoFit/>
          </a:bodyPr>
          <a:lstStyle/>
          <a:p>
            <a:pPr algn="ctr">
              <a:lnSpc>
                <a:spcPts val="4679"/>
              </a:lnSpc>
              <a:spcBef>
                <a:spcPct val="0"/>
              </a:spcBef>
            </a:pPr>
            <a:r>
              <a:rPr lang="en-US" b="true" sz="3599">
                <a:solidFill>
                  <a:srgbClr val="000000"/>
                </a:solidFill>
                <a:latin typeface="Oswald Bold"/>
                <a:ea typeface="Oswald Bold"/>
                <a:cs typeface="Oswald Bold"/>
                <a:sym typeface="Oswald Bold"/>
              </a:rPr>
              <a:t>7</a:t>
            </a:r>
          </a:p>
        </p:txBody>
      </p:sp>
      <p:sp>
        <p:nvSpPr>
          <p:cNvPr name="TextBox 6" id="6"/>
          <p:cNvSpPr txBox="true"/>
          <p:nvPr/>
        </p:nvSpPr>
        <p:spPr>
          <a:xfrm rot="0">
            <a:off x="1028700" y="2298689"/>
            <a:ext cx="10958832" cy="6959611"/>
          </a:xfrm>
          <a:prstGeom prst="rect">
            <a:avLst/>
          </a:prstGeom>
        </p:spPr>
        <p:txBody>
          <a:bodyPr anchor="t" rtlCol="false" tIns="0" lIns="0" bIns="0" rIns="0">
            <a:spAutoFit/>
          </a:bodyPr>
          <a:lstStyle/>
          <a:p>
            <a:pPr algn="l">
              <a:lnSpc>
                <a:spcPts val="3248"/>
              </a:lnSpc>
              <a:spcBef>
                <a:spcPct val="0"/>
              </a:spcBef>
            </a:pPr>
            <a:r>
              <a:rPr lang="en-US" sz="2499">
                <a:solidFill>
                  <a:srgbClr val="000000"/>
                </a:solidFill>
                <a:latin typeface="Open Sauce"/>
                <a:ea typeface="Open Sauce"/>
                <a:cs typeface="Open Sauce"/>
                <a:sym typeface="Open Sauce"/>
              </a:rPr>
              <a:t>The United States has a well-established regulatory framework for s</a:t>
            </a:r>
            <a:r>
              <a:rPr lang="en-US" sz="2499">
                <a:solidFill>
                  <a:srgbClr val="000000"/>
                </a:solidFill>
                <a:latin typeface="Open Sauce"/>
                <a:ea typeface="Open Sauce"/>
                <a:cs typeface="Open Sauce"/>
                <a:sym typeface="Open Sauce"/>
              </a:rPr>
              <a:t>tem cells, primarily overseen by the Food and Drug Administration (FDA):</a:t>
            </a:r>
          </a:p>
          <a:p>
            <a:pPr algn="l">
              <a:lnSpc>
                <a:spcPts val="3248"/>
              </a:lnSpc>
              <a:spcBef>
                <a:spcPct val="0"/>
              </a:spcBef>
            </a:pPr>
          </a:p>
          <a:p>
            <a:pPr algn="l" marL="539570" indent="-269785" lvl="1">
              <a:lnSpc>
                <a:spcPts val="3248"/>
              </a:lnSpc>
              <a:spcBef>
                <a:spcPct val="0"/>
              </a:spcBef>
              <a:buAutoNum type="arabicPeriod" startAt="1"/>
            </a:pPr>
            <a:r>
              <a:rPr lang="en-US" b="true" sz="2499">
                <a:solidFill>
                  <a:srgbClr val="000000"/>
                </a:solidFill>
                <a:latin typeface="Open Sauce Bold"/>
                <a:ea typeface="Open Sauce Bold"/>
                <a:cs typeface="Open Sauce Bold"/>
                <a:sym typeface="Open Sauce Bold"/>
              </a:rPr>
              <a:t>FDA Regulation</a:t>
            </a:r>
            <a:r>
              <a:rPr lang="en-US" sz="2499">
                <a:solidFill>
                  <a:srgbClr val="000000"/>
                </a:solidFill>
                <a:latin typeface="Open Sauce"/>
                <a:ea typeface="Open Sauce"/>
                <a:cs typeface="Open Sauce"/>
                <a:sym typeface="Open Sauce"/>
              </a:rPr>
              <a:t>: Stem cell therapies are considered biological products and require extensive clinical trials to prove safety and efficacy before approval.</a:t>
            </a:r>
          </a:p>
          <a:p>
            <a:pPr algn="l">
              <a:lnSpc>
                <a:spcPts val="3248"/>
              </a:lnSpc>
              <a:spcBef>
                <a:spcPct val="0"/>
              </a:spcBef>
            </a:pPr>
          </a:p>
          <a:p>
            <a:pPr algn="l" marL="539570" indent="-269785" lvl="1">
              <a:lnSpc>
                <a:spcPts val="3248"/>
              </a:lnSpc>
              <a:buAutoNum type="arabicPeriod" startAt="1"/>
            </a:pPr>
            <a:r>
              <a:rPr lang="en-US" b="true" sz="2499">
                <a:solidFill>
                  <a:srgbClr val="000000"/>
                </a:solidFill>
                <a:latin typeface="Open Sauce Bold"/>
                <a:ea typeface="Open Sauce Bold"/>
                <a:cs typeface="Open Sauce Bold"/>
                <a:sym typeface="Open Sauce Bold"/>
              </a:rPr>
              <a:t>21 CFR Part 1271</a:t>
            </a:r>
            <a:r>
              <a:rPr lang="en-US" sz="2499">
                <a:solidFill>
                  <a:srgbClr val="000000"/>
                </a:solidFill>
                <a:latin typeface="Open Sauce"/>
                <a:ea typeface="Open Sauce"/>
                <a:cs typeface="Open Sauce"/>
                <a:sym typeface="Open Sauce"/>
              </a:rPr>
              <a:t>:</a:t>
            </a:r>
            <a:r>
              <a:rPr lang="en-US" sz="2499">
                <a:solidFill>
                  <a:srgbClr val="000000"/>
                </a:solidFill>
                <a:latin typeface="Open Sauce"/>
                <a:ea typeface="Open Sauce"/>
                <a:cs typeface="Open Sauce"/>
                <a:sym typeface="Open Sauce"/>
              </a:rPr>
              <a:t> </a:t>
            </a:r>
            <a:r>
              <a:rPr lang="en-US" sz="2499">
                <a:solidFill>
                  <a:srgbClr val="000000"/>
                </a:solidFill>
                <a:latin typeface="Open Sauce"/>
                <a:ea typeface="Open Sauce"/>
                <a:cs typeface="Open Sauce"/>
                <a:sym typeface="Open Sauce"/>
              </a:rPr>
              <a:t>Th</a:t>
            </a:r>
            <a:r>
              <a:rPr lang="en-US" sz="2499">
                <a:solidFill>
                  <a:srgbClr val="000000"/>
                </a:solidFill>
                <a:latin typeface="Open Sauce"/>
                <a:ea typeface="Open Sauce"/>
                <a:cs typeface="Open Sauce"/>
                <a:sym typeface="Open Sauce"/>
              </a:rPr>
              <a:t>is part of the Code of Federal Regulations outlines the criteria for human cells, tissues, and cellular and tissue-based products (HCT/Ps), which includes stem cells.</a:t>
            </a:r>
          </a:p>
          <a:p>
            <a:pPr algn="l">
              <a:lnSpc>
                <a:spcPts val="3248"/>
              </a:lnSpc>
            </a:pPr>
          </a:p>
          <a:p>
            <a:pPr algn="l" marL="539570" indent="-269785" lvl="1">
              <a:lnSpc>
                <a:spcPts val="3248"/>
              </a:lnSpc>
              <a:buAutoNum type="arabicPeriod" startAt="1"/>
            </a:pPr>
            <a:r>
              <a:rPr lang="en-US" b="true" sz="2499">
                <a:solidFill>
                  <a:srgbClr val="000000"/>
                </a:solidFill>
                <a:latin typeface="Open Sauce Bold"/>
                <a:ea typeface="Open Sauce Bold"/>
                <a:cs typeface="Open Sauce Bold"/>
                <a:sym typeface="Open Sauce Bold"/>
              </a:rPr>
              <a:t>Regenerative Medicine Advanced Therapy (RMAT) Designation</a:t>
            </a:r>
            <a:r>
              <a:rPr lang="en-US" sz="2499">
                <a:solidFill>
                  <a:srgbClr val="000000"/>
                </a:solidFill>
                <a:latin typeface="Open Sauce"/>
                <a:ea typeface="Open Sauce"/>
                <a:cs typeface="Open Sauce"/>
                <a:sym typeface="Open Sauce"/>
              </a:rPr>
              <a:t>: Introduced under the 21st Century Cures Act, it provides an expedited pathway for stem cell therapies that address unmet medical needs.</a:t>
            </a:r>
          </a:p>
          <a:p>
            <a:pPr algn="l">
              <a:lnSpc>
                <a:spcPts val="3248"/>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2624389" y="3115389"/>
            <a:ext cx="5417326" cy="4056223"/>
          </a:xfrm>
          <a:custGeom>
            <a:avLst/>
            <a:gdLst/>
            <a:ahLst/>
            <a:cxnLst/>
            <a:rect r="r" b="b" t="t" l="l"/>
            <a:pathLst>
              <a:path h="4056223" w="5417326">
                <a:moveTo>
                  <a:pt x="0" y="0"/>
                </a:moveTo>
                <a:lnTo>
                  <a:pt x="5417326" y="0"/>
                </a:lnTo>
                <a:lnTo>
                  <a:pt x="5417326" y="4056222"/>
                </a:lnTo>
                <a:lnTo>
                  <a:pt x="0" y="40562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672980" y="351867"/>
            <a:ext cx="4942040" cy="857250"/>
          </a:xfrm>
          <a:prstGeom prst="rect">
            <a:avLst/>
          </a:prstGeom>
        </p:spPr>
        <p:txBody>
          <a:bodyPr anchor="t" rtlCol="false" tIns="0" lIns="0" bIns="0" rIns="0">
            <a:spAutoFit/>
          </a:bodyPr>
          <a:lstStyle/>
          <a:p>
            <a:pPr algn="l">
              <a:lnSpc>
                <a:spcPts val="6900"/>
              </a:lnSpc>
            </a:pPr>
            <a:r>
              <a:rPr lang="en-US" b="true" sz="5000" spc="490">
                <a:solidFill>
                  <a:srgbClr val="000000"/>
                </a:solidFill>
                <a:latin typeface="Oswald Bold"/>
                <a:ea typeface="Oswald Bold"/>
                <a:cs typeface="Oswald Bold"/>
                <a:sym typeface="Oswald Bold"/>
              </a:rPr>
              <a:t>REGULATIONS</a:t>
            </a:r>
          </a:p>
        </p:txBody>
      </p:sp>
      <p:sp>
        <p:nvSpPr>
          <p:cNvPr name="TextBox 5" id="5"/>
          <p:cNvSpPr txBox="true"/>
          <p:nvPr/>
        </p:nvSpPr>
        <p:spPr>
          <a:xfrm rot="0">
            <a:off x="334345" y="9470795"/>
            <a:ext cx="200739" cy="582930"/>
          </a:xfrm>
          <a:prstGeom prst="rect">
            <a:avLst/>
          </a:prstGeom>
        </p:spPr>
        <p:txBody>
          <a:bodyPr anchor="t" rtlCol="false" tIns="0" lIns="0" bIns="0" rIns="0">
            <a:spAutoFit/>
          </a:bodyPr>
          <a:lstStyle/>
          <a:p>
            <a:pPr algn="ctr">
              <a:lnSpc>
                <a:spcPts val="4679"/>
              </a:lnSpc>
              <a:spcBef>
                <a:spcPct val="0"/>
              </a:spcBef>
            </a:pPr>
            <a:r>
              <a:rPr lang="en-US" b="true" sz="3599">
                <a:solidFill>
                  <a:srgbClr val="000000"/>
                </a:solidFill>
                <a:latin typeface="Oswald Bold"/>
                <a:ea typeface="Oswald Bold"/>
                <a:cs typeface="Oswald Bold"/>
                <a:sym typeface="Oswald Bold"/>
              </a:rPr>
              <a:t>7</a:t>
            </a:r>
          </a:p>
        </p:txBody>
      </p:sp>
      <p:sp>
        <p:nvSpPr>
          <p:cNvPr name="TextBox 6" id="6"/>
          <p:cNvSpPr txBox="true"/>
          <p:nvPr/>
        </p:nvSpPr>
        <p:spPr>
          <a:xfrm rot="0">
            <a:off x="1028700" y="2298689"/>
            <a:ext cx="10958832" cy="6140461"/>
          </a:xfrm>
          <a:prstGeom prst="rect">
            <a:avLst/>
          </a:prstGeom>
        </p:spPr>
        <p:txBody>
          <a:bodyPr anchor="t" rtlCol="false" tIns="0" lIns="0" bIns="0" rIns="0">
            <a:spAutoFit/>
          </a:bodyPr>
          <a:lstStyle/>
          <a:p>
            <a:pPr algn="l">
              <a:lnSpc>
                <a:spcPts val="3248"/>
              </a:lnSpc>
              <a:spcBef>
                <a:spcPct val="0"/>
              </a:spcBef>
            </a:pPr>
            <a:r>
              <a:rPr lang="en-US" sz="2499">
                <a:solidFill>
                  <a:srgbClr val="000000"/>
                </a:solidFill>
                <a:latin typeface="Open Sauce"/>
                <a:ea typeface="Open Sauce"/>
                <a:cs typeface="Open Sauce"/>
                <a:sym typeface="Open Sauce"/>
              </a:rPr>
              <a:t>Europe has a well-structured regulatory framework for s</a:t>
            </a:r>
            <a:r>
              <a:rPr lang="en-US" sz="2499">
                <a:solidFill>
                  <a:srgbClr val="000000"/>
                </a:solidFill>
                <a:latin typeface="Open Sauce"/>
                <a:ea typeface="Open Sauce"/>
                <a:cs typeface="Open Sauce"/>
                <a:sym typeface="Open Sauce"/>
              </a:rPr>
              <a:t>tem cells, largely governed by the European Medicines Agency (EMA):</a:t>
            </a:r>
          </a:p>
          <a:p>
            <a:pPr algn="l">
              <a:lnSpc>
                <a:spcPts val="3248"/>
              </a:lnSpc>
              <a:spcBef>
                <a:spcPct val="0"/>
              </a:spcBef>
            </a:pPr>
          </a:p>
          <a:p>
            <a:pPr algn="l" marL="539570" indent="-269785" lvl="1">
              <a:lnSpc>
                <a:spcPts val="3248"/>
              </a:lnSpc>
              <a:buFont typeface="Arial"/>
              <a:buChar char="•"/>
            </a:pPr>
            <a:r>
              <a:rPr lang="en-US" b="true" sz="2499">
                <a:solidFill>
                  <a:srgbClr val="000000"/>
                </a:solidFill>
                <a:latin typeface="Open Sauce Bold"/>
                <a:ea typeface="Open Sauce Bold"/>
                <a:cs typeface="Open Sauce Bold"/>
                <a:sym typeface="Open Sauce Bold"/>
              </a:rPr>
              <a:t>Advanced Therapy Medicinal Products (ATMPs):</a:t>
            </a:r>
            <a:r>
              <a:rPr lang="en-US" sz="2499">
                <a:solidFill>
                  <a:srgbClr val="000000"/>
                </a:solidFill>
                <a:latin typeface="Open Sauce"/>
                <a:ea typeface="Open Sauce"/>
                <a:cs typeface="Open Sauce"/>
                <a:sym typeface="Open Sauce"/>
              </a:rPr>
              <a:t> Stem cell therapies fall under ATMPs, requiring rigorous clinical trials and EMA approval before they can be marketed.</a:t>
            </a:r>
          </a:p>
          <a:p>
            <a:pPr algn="l">
              <a:lnSpc>
                <a:spcPts val="3248"/>
              </a:lnSpc>
            </a:pPr>
          </a:p>
          <a:p>
            <a:pPr algn="l" marL="539570" indent="-269785" lvl="1">
              <a:lnSpc>
                <a:spcPts val="3248"/>
              </a:lnSpc>
              <a:buFont typeface="Arial"/>
              <a:buChar char="•"/>
            </a:pPr>
            <a:r>
              <a:rPr lang="en-US" b="true" sz="2499">
                <a:solidFill>
                  <a:srgbClr val="000000"/>
                </a:solidFill>
                <a:latin typeface="Open Sauce Bold"/>
                <a:ea typeface="Open Sauce Bold"/>
                <a:cs typeface="Open Sauce Bold"/>
                <a:sym typeface="Open Sauce Bold"/>
              </a:rPr>
              <a:t>Regulation (EC) No 1394/2007:</a:t>
            </a:r>
            <a:r>
              <a:rPr lang="en-US" sz="2499">
                <a:solidFill>
                  <a:srgbClr val="000000"/>
                </a:solidFill>
                <a:latin typeface="Open Sauce"/>
                <a:ea typeface="Open Sauce"/>
                <a:cs typeface="Open Sauce"/>
                <a:sym typeface="Open Sauce"/>
              </a:rPr>
              <a:t> </a:t>
            </a:r>
            <a:r>
              <a:rPr lang="en-US" sz="2499">
                <a:solidFill>
                  <a:srgbClr val="000000"/>
                </a:solidFill>
                <a:latin typeface="Open Sauce"/>
                <a:ea typeface="Open Sauce"/>
                <a:cs typeface="Open Sauce"/>
                <a:sym typeface="Open Sauce"/>
              </a:rPr>
              <a:t>Th</a:t>
            </a:r>
            <a:r>
              <a:rPr lang="en-US" sz="2499">
                <a:solidFill>
                  <a:srgbClr val="000000"/>
                </a:solidFill>
                <a:latin typeface="Open Sauce"/>
                <a:ea typeface="Open Sauce"/>
                <a:cs typeface="Open Sauce"/>
                <a:sym typeface="Open Sauce"/>
              </a:rPr>
              <a:t>is regulation specifically covers ATMPs, including stem cell thera</a:t>
            </a:r>
            <a:r>
              <a:rPr lang="en-US" sz="2499">
                <a:solidFill>
                  <a:srgbClr val="000000"/>
                </a:solidFill>
                <a:latin typeface="Open Sauce"/>
                <a:ea typeface="Open Sauce"/>
                <a:cs typeface="Open Sauce"/>
                <a:sym typeface="Open Sauce"/>
              </a:rPr>
              <a:t>p</a:t>
            </a:r>
            <a:r>
              <a:rPr lang="en-US" sz="2499">
                <a:solidFill>
                  <a:srgbClr val="000000"/>
                </a:solidFill>
                <a:latin typeface="Open Sauce"/>
                <a:ea typeface="Open Sauce"/>
                <a:cs typeface="Open Sauce"/>
                <a:sym typeface="Open Sauce"/>
              </a:rPr>
              <a:t>ie</a:t>
            </a:r>
            <a:r>
              <a:rPr lang="en-US" sz="2499">
                <a:solidFill>
                  <a:srgbClr val="000000"/>
                </a:solidFill>
                <a:latin typeface="Open Sauce"/>
                <a:ea typeface="Open Sauce"/>
                <a:cs typeface="Open Sauce"/>
                <a:sym typeface="Open Sauce"/>
              </a:rPr>
              <a:t>s,</a:t>
            </a:r>
            <a:r>
              <a:rPr lang="en-US" sz="2499">
                <a:solidFill>
                  <a:srgbClr val="000000"/>
                </a:solidFill>
                <a:latin typeface="Open Sauce"/>
                <a:ea typeface="Open Sauce"/>
                <a:cs typeface="Open Sauce"/>
                <a:sym typeface="Open Sauce"/>
              </a:rPr>
              <a:t> en</a:t>
            </a:r>
            <a:r>
              <a:rPr lang="en-US" sz="2499">
                <a:solidFill>
                  <a:srgbClr val="000000"/>
                </a:solidFill>
                <a:latin typeface="Open Sauce"/>
                <a:ea typeface="Open Sauce"/>
                <a:cs typeface="Open Sauce"/>
                <a:sym typeface="Open Sauce"/>
              </a:rPr>
              <a:t>suri</a:t>
            </a:r>
            <a:r>
              <a:rPr lang="en-US" sz="2499">
                <a:solidFill>
                  <a:srgbClr val="000000"/>
                </a:solidFill>
                <a:latin typeface="Open Sauce"/>
                <a:ea typeface="Open Sauce"/>
                <a:cs typeface="Open Sauce"/>
                <a:sym typeface="Open Sauce"/>
              </a:rPr>
              <a:t>n</a:t>
            </a:r>
            <a:r>
              <a:rPr lang="en-US" sz="2499">
                <a:solidFill>
                  <a:srgbClr val="000000"/>
                </a:solidFill>
                <a:latin typeface="Open Sauce"/>
                <a:ea typeface="Open Sauce"/>
                <a:cs typeface="Open Sauce"/>
                <a:sym typeface="Open Sauce"/>
              </a:rPr>
              <a:t>g</a:t>
            </a:r>
            <a:r>
              <a:rPr lang="en-US" sz="2499">
                <a:solidFill>
                  <a:srgbClr val="000000"/>
                </a:solidFill>
                <a:latin typeface="Open Sauce"/>
                <a:ea typeface="Open Sauce"/>
                <a:cs typeface="Open Sauce"/>
                <a:sym typeface="Open Sauce"/>
              </a:rPr>
              <a:t> </a:t>
            </a:r>
            <a:r>
              <a:rPr lang="en-US" sz="2499">
                <a:solidFill>
                  <a:srgbClr val="000000"/>
                </a:solidFill>
                <a:latin typeface="Open Sauce"/>
                <a:ea typeface="Open Sauce"/>
                <a:cs typeface="Open Sauce"/>
                <a:sym typeface="Open Sauce"/>
              </a:rPr>
              <a:t>t</a:t>
            </a:r>
            <a:r>
              <a:rPr lang="en-US" sz="2499">
                <a:solidFill>
                  <a:srgbClr val="000000"/>
                </a:solidFill>
                <a:latin typeface="Open Sauce"/>
                <a:ea typeface="Open Sauce"/>
                <a:cs typeface="Open Sauce"/>
                <a:sym typeface="Open Sauce"/>
              </a:rPr>
              <a:t>hey </a:t>
            </a:r>
            <a:r>
              <a:rPr lang="en-US" sz="2499">
                <a:solidFill>
                  <a:srgbClr val="000000"/>
                </a:solidFill>
                <a:latin typeface="Open Sauce"/>
                <a:ea typeface="Open Sauce"/>
                <a:cs typeface="Open Sauce"/>
                <a:sym typeface="Open Sauce"/>
              </a:rPr>
              <a:t>me</a:t>
            </a:r>
            <a:r>
              <a:rPr lang="en-US" sz="2499">
                <a:solidFill>
                  <a:srgbClr val="000000"/>
                </a:solidFill>
                <a:latin typeface="Open Sauce"/>
                <a:ea typeface="Open Sauce"/>
                <a:cs typeface="Open Sauce"/>
                <a:sym typeface="Open Sauce"/>
              </a:rPr>
              <a:t>e</a:t>
            </a:r>
            <a:r>
              <a:rPr lang="en-US" sz="2499">
                <a:solidFill>
                  <a:srgbClr val="000000"/>
                </a:solidFill>
                <a:latin typeface="Open Sauce"/>
                <a:ea typeface="Open Sauce"/>
                <a:cs typeface="Open Sauce"/>
                <a:sym typeface="Open Sauce"/>
              </a:rPr>
              <a:t>t </a:t>
            </a:r>
            <a:r>
              <a:rPr lang="en-US" sz="2499">
                <a:solidFill>
                  <a:srgbClr val="000000"/>
                </a:solidFill>
                <a:latin typeface="Open Sauce"/>
                <a:ea typeface="Open Sauce"/>
                <a:cs typeface="Open Sauce"/>
                <a:sym typeface="Open Sauce"/>
              </a:rPr>
              <a:t>sa</a:t>
            </a:r>
            <a:r>
              <a:rPr lang="en-US" sz="2499">
                <a:solidFill>
                  <a:srgbClr val="000000"/>
                </a:solidFill>
                <a:latin typeface="Open Sauce"/>
                <a:ea typeface="Open Sauce"/>
                <a:cs typeface="Open Sauce"/>
                <a:sym typeface="Open Sauce"/>
              </a:rPr>
              <a:t>fe</a:t>
            </a:r>
            <a:r>
              <a:rPr lang="en-US" sz="2499">
                <a:solidFill>
                  <a:srgbClr val="000000"/>
                </a:solidFill>
                <a:latin typeface="Open Sauce"/>
                <a:ea typeface="Open Sauce"/>
                <a:cs typeface="Open Sauce"/>
                <a:sym typeface="Open Sauce"/>
              </a:rPr>
              <a:t>t</a:t>
            </a:r>
            <a:r>
              <a:rPr lang="en-US" sz="2499">
                <a:solidFill>
                  <a:srgbClr val="000000"/>
                </a:solidFill>
                <a:latin typeface="Open Sauce"/>
                <a:ea typeface="Open Sauce"/>
                <a:cs typeface="Open Sauce"/>
                <a:sym typeface="Open Sauce"/>
              </a:rPr>
              <a:t>y, eff</a:t>
            </a:r>
            <a:r>
              <a:rPr lang="en-US" sz="2499">
                <a:solidFill>
                  <a:srgbClr val="000000"/>
                </a:solidFill>
                <a:latin typeface="Open Sauce"/>
                <a:ea typeface="Open Sauce"/>
                <a:cs typeface="Open Sauce"/>
                <a:sym typeface="Open Sauce"/>
              </a:rPr>
              <a:t>i</a:t>
            </a:r>
            <a:r>
              <a:rPr lang="en-US" sz="2499">
                <a:solidFill>
                  <a:srgbClr val="000000"/>
                </a:solidFill>
                <a:latin typeface="Open Sauce"/>
                <a:ea typeface="Open Sauce"/>
                <a:cs typeface="Open Sauce"/>
                <a:sym typeface="Open Sauce"/>
              </a:rPr>
              <a:t>cacy,</a:t>
            </a:r>
            <a:r>
              <a:rPr lang="en-US" sz="2499">
                <a:solidFill>
                  <a:srgbClr val="000000"/>
                </a:solidFill>
                <a:latin typeface="Open Sauce"/>
                <a:ea typeface="Open Sauce"/>
                <a:cs typeface="Open Sauce"/>
                <a:sym typeface="Open Sauce"/>
              </a:rPr>
              <a:t> and quality standards.</a:t>
            </a:r>
          </a:p>
          <a:p>
            <a:pPr algn="l">
              <a:lnSpc>
                <a:spcPts val="3248"/>
              </a:lnSpc>
            </a:pPr>
          </a:p>
          <a:p>
            <a:pPr algn="l" marL="539570" indent="-269785" lvl="1">
              <a:lnSpc>
                <a:spcPts val="3248"/>
              </a:lnSpc>
              <a:buFont typeface="Arial"/>
              <a:buChar char="•"/>
            </a:pPr>
            <a:r>
              <a:rPr lang="en-US" b="true" sz="2499">
                <a:solidFill>
                  <a:srgbClr val="000000"/>
                </a:solidFill>
                <a:latin typeface="Open Sauce Bold"/>
                <a:ea typeface="Open Sauce Bold"/>
                <a:cs typeface="Open Sauce Bold"/>
                <a:sym typeface="Open Sauce Bold"/>
              </a:rPr>
              <a:t>Country-Specific Regulations:</a:t>
            </a:r>
            <a:r>
              <a:rPr lang="en-US" sz="2499">
                <a:solidFill>
                  <a:srgbClr val="000000"/>
                </a:solidFill>
                <a:latin typeface="Open Sauce"/>
                <a:ea typeface="Open Sauce"/>
                <a:cs typeface="Open Sauce"/>
                <a:sym typeface="Open Sauce"/>
              </a:rPr>
              <a:t> While the EMA provides overarching rules, individual European countries may have additional regulations.</a:t>
            </a:r>
          </a:p>
          <a:p>
            <a:pPr algn="l">
              <a:lnSpc>
                <a:spcPts val="3248"/>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4031628" y="0"/>
            <a:ext cx="10224744" cy="10224744"/>
          </a:xfrm>
          <a:prstGeom prst="rect">
            <a:avLst/>
          </a:prstGeom>
        </p:spPr>
      </p:pic>
      <p:sp>
        <p:nvSpPr>
          <p:cNvPr name="TextBox 3" id="3"/>
          <p:cNvSpPr txBox="true"/>
          <p:nvPr/>
        </p:nvSpPr>
        <p:spPr>
          <a:xfrm rot="0">
            <a:off x="1842508" y="9502486"/>
            <a:ext cx="177879" cy="582930"/>
          </a:xfrm>
          <a:prstGeom prst="rect">
            <a:avLst/>
          </a:prstGeom>
        </p:spPr>
        <p:txBody>
          <a:bodyPr anchor="t" rtlCol="false" tIns="0" lIns="0" bIns="0" rIns="0">
            <a:spAutoFit/>
          </a:bodyPr>
          <a:lstStyle/>
          <a:p>
            <a:pPr algn="ctr">
              <a:lnSpc>
                <a:spcPts val="4679"/>
              </a:lnSpc>
              <a:spcBef>
                <a:spcPct val="0"/>
              </a:spcBef>
            </a:pPr>
            <a:r>
              <a:rPr lang="en-US" b="true" sz="3599">
                <a:solidFill>
                  <a:srgbClr val="000000"/>
                </a:solidFill>
                <a:latin typeface="Oswald Bold"/>
                <a:ea typeface="Oswald Bold"/>
                <a:cs typeface="Oswald Bold"/>
                <a:sym typeface="Oswald Bold"/>
              </a:rPr>
              <a:t>1</a:t>
            </a:r>
          </a:p>
        </p:txBody>
      </p:sp>
      <p:sp>
        <p:nvSpPr>
          <p:cNvPr name="Freeform 4" id="4"/>
          <p:cNvSpPr/>
          <p:nvPr/>
        </p:nvSpPr>
        <p:spPr>
          <a:xfrm flipH="false" flipV="false" rot="5400000">
            <a:off x="8336477" y="830187"/>
            <a:ext cx="18288000" cy="1197033"/>
          </a:xfrm>
          <a:custGeom>
            <a:avLst/>
            <a:gdLst/>
            <a:ahLst/>
            <a:cxnLst/>
            <a:rect r="r" b="b" t="t" l="l"/>
            <a:pathLst>
              <a:path h="1197033" w="18288000">
                <a:moveTo>
                  <a:pt x="0" y="0"/>
                </a:moveTo>
                <a:lnTo>
                  <a:pt x="18288000" y="0"/>
                </a:lnTo>
                <a:lnTo>
                  <a:pt x="18288000" y="1197032"/>
                </a:lnTo>
                <a:lnTo>
                  <a:pt x="0" y="11970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true" rot="5400000">
            <a:off x="-8545484" y="1108843"/>
            <a:ext cx="18288000" cy="1197033"/>
          </a:xfrm>
          <a:custGeom>
            <a:avLst/>
            <a:gdLst/>
            <a:ahLst/>
            <a:cxnLst/>
            <a:rect r="r" b="b" t="t" l="l"/>
            <a:pathLst>
              <a:path h="1197033" w="18288000">
                <a:moveTo>
                  <a:pt x="0" y="1197033"/>
                </a:moveTo>
                <a:lnTo>
                  <a:pt x="18288000" y="1197033"/>
                </a:lnTo>
                <a:lnTo>
                  <a:pt x="18288000" y="0"/>
                </a:lnTo>
                <a:lnTo>
                  <a:pt x="0" y="0"/>
                </a:lnTo>
                <a:lnTo>
                  <a:pt x="0" y="1197033"/>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6822054" y="2940237"/>
            <a:ext cx="4406526" cy="4406526"/>
          </a:xfrm>
          <a:custGeom>
            <a:avLst/>
            <a:gdLst/>
            <a:ahLst/>
            <a:cxnLst/>
            <a:rect r="r" b="b" t="t" l="l"/>
            <a:pathLst>
              <a:path h="4406526" w="4406526">
                <a:moveTo>
                  <a:pt x="0" y="0"/>
                </a:moveTo>
                <a:lnTo>
                  <a:pt x="4406526" y="0"/>
                </a:lnTo>
                <a:lnTo>
                  <a:pt x="4406526" y="4406526"/>
                </a:lnTo>
                <a:lnTo>
                  <a:pt x="0" y="4406526"/>
                </a:lnTo>
                <a:lnTo>
                  <a:pt x="0" y="0"/>
                </a:lnTo>
                <a:close/>
              </a:path>
            </a:pathLst>
          </a:custGeom>
          <a:blipFill>
            <a:blip r:embed="rId3"/>
            <a:stretch>
              <a:fillRect l="0" t="0" r="0" b="0"/>
            </a:stretch>
          </a:blipFill>
        </p:spPr>
      </p:sp>
      <p:sp>
        <p:nvSpPr>
          <p:cNvPr name="Freeform 3" id="3"/>
          <p:cNvSpPr/>
          <p:nvPr/>
        </p:nvSpPr>
        <p:spPr>
          <a:xfrm flipH="false" flipV="false" rot="0">
            <a:off x="6743775" y="2940237"/>
            <a:ext cx="4563085" cy="4374610"/>
          </a:xfrm>
          <a:custGeom>
            <a:avLst/>
            <a:gdLst/>
            <a:ahLst/>
            <a:cxnLst/>
            <a:rect r="r" b="b" t="t" l="l"/>
            <a:pathLst>
              <a:path h="4374610" w="4563085">
                <a:moveTo>
                  <a:pt x="0" y="0"/>
                </a:moveTo>
                <a:lnTo>
                  <a:pt x="4563085" y="0"/>
                </a:lnTo>
                <a:lnTo>
                  <a:pt x="4563085" y="4374610"/>
                </a:lnTo>
                <a:lnTo>
                  <a:pt x="0" y="4374610"/>
                </a:lnTo>
                <a:lnTo>
                  <a:pt x="0" y="0"/>
                </a:lnTo>
                <a:close/>
              </a:path>
            </a:pathLst>
          </a:custGeom>
          <a:blipFill>
            <a:blip r:embed="rId4"/>
            <a:stretch>
              <a:fillRect l="0" t="0" r="0" b="0"/>
            </a:stretch>
          </a:blipFill>
        </p:spPr>
      </p:sp>
      <p:sp>
        <p:nvSpPr>
          <p:cNvPr name="Freeform 4" id="4"/>
          <p:cNvSpPr/>
          <p:nvPr/>
        </p:nvSpPr>
        <p:spPr>
          <a:xfrm flipH="false" flipV="false" rot="0">
            <a:off x="4871660" y="3858282"/>
            <a:ext cx="3134989" cy="153214"/>
          </a:xfrm>
          <a:custGeom>
            <a:avLst/>
            <a:gdLst/>
            <a:ahLst/>
            <a:cxnLst/>
            <a:rect r="r" b="b" t="t" l="l"/>
            <a:pathLst>
              <a:path h="153214" w="3134989">
                <a:moveTo>
                  <a:pt x="0" y="0"/>
                </a:moveTo>
                <a:lnTo>
                  <a:pt x="3134989" y="0"/>
                </a:lnTo>
                <a:lnTo>
                  <a:pt x="3134989" y="153213"/>
                </a:lnTo>
                <a:lnTo>
                  <a:pt x="0" y="153213"/>
                </a:lnTo>
                <a:lnTo>
                  <a:pt x="0" y="0"/>
                </a:lnTo>
                <a:close/>
              </a:path>
            </a:pathLst>
          </a:custGeom>
          <a:blipFill>
            <a:blip r:embed="rId5"/>
            <a:stretch>
              <a:fillRect l="0" t="0" r="0" b="0"/>
            </a:stretch>
          </a:blipFill>
        </p:spPr>
      </p:sp>
      <p:sp>
        <p:nvSpPr>
          <p:cNvPr name="Freeform 5" id="5"/>
          <p:cNvSpPr/>
          <p:nvPr/>
        </p:nvSpPr>
        <p:spPr>
          <a:xfrm flipH="false" flipV="false" rot="0">
            <a:off x="5128505" y="5641649"/>
            <a:ext cx="2878144" cy="221396"/>
          </a:xfrm>
          <a:custGeom>
            <a:avLst/>
            <a:gdLst/>
            <a:ahLst/>
            <a:cxnLst/>
            <a:rect r="r" b="b" t="t" l="l"/>
            <a:pathLst>
              <a:path h="221396" w="2878144">
                <a:moveTo>
                  <a:pt x="0" y="0"/>
                </a:moveTo>
                <a:lnTo>
                  <a:pt x="2878144" y="0"/>
                </a:lnTo>
                <a:lnTo>
                  <a:pt x="2878144" y="221396"/>
                </a:lnTo>
                <a:lnTo>
                  <a:pt x="0" y="221396"/>
                </a:lnTo>
                <a:lnTo>
                  <a:pt x="0" y="0"/>
                </a:lnTo>
                <a:close/>
              </a:path>
            </a:pathLst>
          </a:custGeom>
          <a:blipFill>
            <a:blip r:embed="rId6"/>
            <a:stretch>
              <a:fillRect l="0" t="0" r="0" b="0"/>
            </a:stretch>
          </a:blipFill>
        </p:spPr>
      </p:sp>
      <p:sp>
        <p:nvSpPr>
          <p:cNvPr name="Freeform 6" id="6"/>
          <p:cNvSpPr/>
          <p:nvPr/>
        </p:nvSpPr>
        <p:spPr>
          <a:xfrm flipH="false" flipV="false" rot="0">
            <a:off x="10629724" y="4922104"/>
            <a:ext cx="2673779" cy="221396"/>
          </a:xfrm>
          <a:custGeom>
            <a:avLst/>
            <a:gdLst/>
            <a:ahLst/>
            <a:cxnLst/>
            <a:rect r="r" b="b" t="t" l="l"/>
            <a:pathLst>
              <a:path h="221396" w="2673779">
                <a:moveTo>
                  <a:pt x="0" y="0"/>
                </a:moveTo>
                <a:lnTo>
                  <a:pt x="2673779" y="0"/>
                </a:lnTo>
                <a:lnTo>
                  <a:pt x="2673779" y="221396"/>
                </a:lnTo>
                <a:lnTo>
                  <a:pt x="0" y="221396"/>
                </a:lnTo>
                <a:lnTo>
                  <a:pt x="0" y="0"/>
                </a:lnTo>
                <a:close/>
              </a:path>
            </a:pathLst>
          </a:custGeom>
          <a:blipFill>
            <a:blip r:embed="rId7"/>
            <a:stretch>
              <a:fillRect l="0" t="0" r="0" b="0"/>
            </a:stretch>
          </a:blipFill>
        </p:spPr>
      </p:sp>
      <p:grpSp>
        <p:nvGrpSpPr>
          <p:cNvPr name="Group 7" id="7"/>
          <p:cNvGrpSpPr/>
          <p:nvPr/>
        </p:nvGrpSpPr>
        <p:grpSpPr>
          <a:xfrm rot="0">
            <a:off x="6623557" y="2741739"/>
            <a:ext cx="4803521" cy="4803521"/>
            <a:chOff x="0" y="0"/>
            <a:chExt cx="6350000" cy="6350000"/>
          </a:xfrm>
        </p:grpSpPr>
        <p:sp>
          <p:nvSpPr>
            <p:cNvPr name="Freeform 8" id="8"/>
            <p:cNvSpPr/>
            <p:nvPr/>
          </p:nvSpPr>
          <p:spPr>
            <a:xfrm flipH="false" flipV="false" rot="0">
              <a:off x="541020" y="537210"/>
              <a:ext cx="5255260" cy="5255260"/>
            </a:xfrm>
            <a:custGeom>
              <a:avLst/>
              <a:gdLst/>
              <a:ahLst/>
              <a:cxnLst/>
              <a:rect r="r" b="b" t="t" l="l"/>
              <a:pathLst>
                <a:path h="5255260" w="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blipFill>
              <a:blip r:embed="rId8"/>
              <a:stretch>
                <a:fillRect l="-40779" t="0" r="-36943" b="0"/>
              </a:stretch>
            </a:blipFill>
          </p:spPr>
        </p:sp>
      </p:grpSp>
      <p:sp>
        <p:nvSpPr>
          <p:cNvPr name="TextBox 9" id="9"/>
          <p:cNvSpPr txBox="true"/>
          <p:nvPr/>
        </p:nvSpPr>
        <p:spPr>
          <a:xfrm rot="0">
            <a:off x="1079086" y="5714247"/>
            <a:ext cx="3792574" cy="1981200"/>
          </a:xfrm>
          <a:prstGeom prst="rect">
            <a:avLst/>
          </a:prstGeom>
        </p:spPr>
        <p:txBody>
          <a:bodyPr anchor="t" rtlCol="false" tIns="0" lIns="0" bIns="0" rIns="0">
            <a:spAutoFit/>
          </a:bodyPr>
          <a:lstStyle/>
          <a:p>
            <a:pPr algn="ctr">
              <a:lnSpc>
                <a:spcPts val="3900"/>
              </a:lnSpc>
              <a:spcBef>
                <a:spcPct val="0"/>
              </a:spcBef>
            </a:pPr>
            <a:r>
              <a:rPr lang="en-US" sz="3000">
                <a:solidFill>
                  <a:srgbClr val="000000"/>
                </a:solidFill>
                <a:latin typeface="DM Sans"/>
                <a:ea typeface="DM Sans"/>
                <a:cs typeface="DM Sans"/>
                <a:sym typeface="DM Sans"/>
              </a:rPr>
              <a:t>H</a:t>
            </a:r>
            <a:r>
              <a:rPr lang="en-US" sz="3000">
                <a:solidFill>
                  <a:srgbClr val="000000"/>
                </a:solidFill>
                <a:latin typeface="DM Sans"/>
                <a:ea typeface="DM Sans"/>
                <a:cs typeface="DM Sans"/>
                <a:sym typeface="DM Sans"/>
              </a:rPr>
              <a:t>eart failure affecting over </a:t>
            </a:r>
            <a:r>
              <a:rPr lang="en-US" b="true" sz="3000">
                <a:solidFill>
                  <a:srgbClr val="E74C3C"/>
                </a:solidFill>
                <a:latin typeface="DM Sans Bold"/>
                <a:ea typeface="DM Sans Bold"/>
                <a:cs typeface="DM Sans Bold"/>
                <a:sym typeface="DM Sans Bold"/>
              </a:rPr>
              <a:t>26 million</a:t>
            </a:r>
            <a:r>
              <a:rPr lang="en-US" sz="3000">
                <a:solidFill>
                  <a:srgbClr val="000000"/>
                </a:solidFill>
                <a:latin typeface="DM Sans"/>
                <a:ea typeface="DM Sans"/>
                <a:cs typeface="DM Sans"/>
                <a:sym typeface="DM Sans"/>
              </a:rPr>
              <a:t> people worldwide.</a:t>
            </a:r>
          </a:p>
        </p:txBody>
      </p:sp>
      <p:sp>
        <p:nvSpPr>
          <p:cNvPr name="TextBox 10" id="10"/>
          <p:cNvSpPr txBox="true"/>
          <p:nvPr/>
        </p:nvSpPr>
        <p:spPr>
          <a:xfrm rot="0">
            <a:off x="879301" y="2703639"/>
            <a:ext cx="3992359" cy="1485900"/>
          </a:xfrm>
          <a:prstGeom prst="rect">
            <a:avLst/>
          </a:prstGeom>
        </p:spPr>
        <p:txBody>
          <a:bodyPr anchor="t" rtlCol="false" tIns="0" lIns="0" bIns="0" rIns="0">
            <a:spAutoFit/>
          </a:bodyPr>
          <a:lstStyle/>
          <a:p>
            <a:pPr algn="ctr">
              <a:lnSpc>
                <a:spcPts val="3900"/>
              </a:lnSpc>
              <a:spcBef>
                <a:spcPct val="0"/>
              </a:spcBef>
            </a:pPr>
            <a:r>
              <a:rPr lang="en-US" b="true" sz="3000">
                <a:solidFill>
                  <a:srgbClr val="E74C3C"/>
                </a:solidFill>
                <a:latin typeface="DM Sans Bold"/>
                <a:ea typeface="DM Sans Bold"/>
                <a:cs typeface="DM Sans Bold"/>
                <a:sym typeface="DM Sans Bold"/>
              </a:rPr>
              <a:t>7-10 million</a:t>
            </a:r>
            <a:r>
              <a:rPr lang="en-US" sz="3000">
                <a:solidFill>
                  <a:srgbClr val="000000"/>
                </a:solidFill>
                <a:latin typeface="DM Sans"/>
                <a:ea typeface="DM Sans"/>
                <a:cs typeface="DM Sans"/>
                <a:sym typeface="DM Sans"/>
              </a:rPr>
              <a:t> people are living with Parkinson's disease.</a:t>
            </a:r>
          </a:p>
        </p:txBody>
      </p:sp>
      <p:sp>
        <p:nvSpPr>
          <p:cNvPr name="TextBox 11" id="11"/>
          <p:cNvSpPr txBox="true"/>
          <p:nvPr/>
        </p:nvSpPr>
        <p:spPr>
          <a:xfrm rot="0">
            <a:off x="609236" y="552450"/>
            <a:ext cx="6856419" cy="857250"/>
          </a:xfrm>
          <a:prstGeom prst="rect">
            <a:avLst/>
          </a:prstGeom>
        </p:spPr>
        <p:txBody>
          <a:bodyPr anchor="t" rtlCol="false" tIns="0" lIns="0" bIns="0" rIns="0">
            <a:spAutoFit/>
          </a:bodyPr>
          <a:lstStyle/>
          <a:p>
            <a:pPr algn="l">
              <a:lnSpc>
                <a:spcPts val="6900"/>
              </a:lnSpc>
            </a:pPr>
            <a:r>
              <a:rPr lang="en-US" b="true" sz="5000" spc="265">
                <a:solidFill>
                  <a:srgbClr val="224C8D"/>
                </a:solidFill>
                <a:latin typeface="Oswald Bold"/>
                <a:ea typeface="Oswald Bold"/>
                <a:cs typeface="Oswald Bold"/>
                <a:sym typeface="Oswald Bold"/>
              </a:rPr>
              <a:t>PROBLEM STATEMENT</a:t>
            </a:r>
          </a:p>
        </p:txBody>
      </p:sp>
      <p:sp>
        <p:nvSpPr>
          <p:cNvPr name="TextBox 12" id="12"/>
          <p:cNvSpPr txBox="true"/>
          <p:nvPr/>
        </p:nvSpPr>
        <p:spPr>
          <a:xfrm rot="0">
            <a:off x="374207" y="9641814"/>
            <a:ext cx="235029" cy="582930"/>
          </a:xfrm>
          <a:prstGeom prst="rect">
            <a:avLst/>
          </a:prstGeom>
        </p:spPr>
        <p:txBody>
          <a:bodyPr anchor="t" rtlCol="false" tIns="0" lIns="0" bIns="0" rIns="0">
            <a:spAutoFit/>
          </a:bodyPr>
          <a:lstStyle/>
          <a:p>
            <a:pPr algn="ctr">
              <a:lnSpc>
                <a:spcPts val="4679"/>
              </a:lnSpc>
              <a:spcBef>
                <a:spcPct val="0"/>
              </a:spcBef>
            </a:pPr>
            <a:r>
              <a:rPr lang="en-US" b="true" sz="3599">
                <a:solidFill>
                  <a:srgbClr val="000000"/>
                </a:solidFill>
                <a:latin typeface="Oswald Bold"/>
                <a:ea typeface="Oswald Bold"/>
                <a:cs typeface="Oswald Bold"/>
                <a:sym typeface="Oswald Bold"/>
              </a:rPr>
              <a:t>2</a:t>
            </a:r>
          </a:p>
        </p:txBody>
      </p:sp>
      <p:sp>
        <p:nvSpPr>
          <p:cNvPr name="TextBox 13" id="13"/>
          <p:cNvSpPr txBox="true"/>
          <p:nvPr/>
        </p:nvSpPr>
        <p:spPr>
          <a:xfrm rot="0">
            <a:off x="13371413" y="4646739"/>
            <a:ext cx="4594139" cy="1485900"/>
          </a:xfrm>
          <a:prstGeom prst="rect">
            <a:avLst/>
          </a:prstGeom>
        </p:spPr>
        <p:txBody>
          <a:bodyPr anchor="t" rtlCol="false" tIns="0" lIns="0" bIns="0" rIns="0">
            <a:spAutoFit/>
          </a:bodyPr>
          <a:lstStyle/>
          <a:p>
            <a:pPr algn="ctr">
              <a:lnSpc>
                <a:spcPts val="3900"/>
              </a:lnSpc>
              <a:spcBef>
                <a:spcPct val="0"/>
              </a:spcBef>
            </a:pPr>
            <a:r>
              <a:rPr lang="en-US" sz="3000">
                <a:solidFill>
                  <a:srgbClr val="000000"/>
                </a:solidFill>
                <a:latin typeface="DM Sans"/>
                <a:ea typeface="DM Sans"/>
                <a:cs typeface="DM Sans"/>
                <a:sym typeface="DM Sans"/>
              </a:rPr>
              <a:t>Over </a:t>
            </a:r>
            <a:r>
              <a:rPr lang="en-US" b="true" sz="3000">
                <a:solidFill>
                  <a:srgbClr val="E74C3C"/>
                </a:solidFill>
                <a:latin typeface="DM Sans Bold"/>
                <a:ea typeface="DM Sans Bold"/>
                <a:cs typeface="DM Sans Bold"/>
                <a:sym typeface="DM Sans Bold"/>
              </a:rPr>
              <a:t>495,000</a:t>
            </a:r>
            <a:r>
              <a:rPr lang="en-US" sz="3000">
                <a:solidFill>
                  <a:srgbClr val="000000"/>
                </a:solidFill>
                <a:latin typeface="DM Sans"/>
                <a:ea typeface="DM Sans"/>
                <a:cs typeface="DM Sans"/>
                <a:sym typeface="DM Sans"/>
              </a:rPr>
              <a:t> new cases of pancreatic cancer are diagnosed each year</a:t>
            </a:r>
          </a:p>
        </p:txBody>
      </p:sp>
      <p:sp>
        <p:nvSpPr>
          <p:cNvPr name="TextBox 14" id="14"/>
          <p:cNvSpPr txBox="true"/>
          <p:nvPr/>
        </p:nvSpPr>
        <p:spPr>
          <a:xfrm rot="0">
            <a:off x="11966614" y="2716734"/>
            <a:ext cx="4133522" cy="1485900"/>
          </a:xfrm>
          <a:prstGeom prst="rect">
            <a:avLst/>
          </a:prstGeom>
        </p:spPr>
        <p:txBody>
          <a:bodyPr anchor="t" rtlCol="false" tIns="0" lIns="0" bIns="0" rIns="0">
            <a:spAutoFit/>
          </a:bodyPr>
          <a:lstStyle/>
          <a:p>
            <a:pPr algn="ctr">
              <a:lnSpc>
                <a:spcPts val="3900"/>
              </a:lnSpc>
              <a:spcBef>
                <a:spcPct val="0"/>
              </a:spcBef>
            </a:pPr>
            <a:r>
              <a:rPr lang="en-US" b="true" sz="3000">
                <a:solidFill>
                  <a:srgbClr val="E74C3C"/>
                </a:solidFill>
                <a:latin typeface="DM Sans Bold"/>
                <a:ea typeface="DM Sans Bold"/>
                <a:cs typeface="DM Sans Bold"/>
                <a:sym typeface="DM Sans Bold"/>
              </a:rPr>
              <a:t>537 million</a:t>
            </a:r>
            <a:r>
              <a:rPr lang="en-US" sz="3000">
                <a:solidFill>
                  <a:srgbClr val="000000"/>
                </a:solidFill>
                <a:latin typeface="DM Sans"/>
                <a:ea typeface="DM Sans"/>
                <a:cs typeface="DM Sans"/>
                <a:sym typeface="DM Sans"/>
              </a:rPr>
              <a:t> people worldwide live with diabetes.</a:t>
            </a:r>
          </a:p>
        </p:txBody>
      </p:sp>
      <p:sp>
        <p:nvSpPr>
          <p:cNvPr name="Freeform 15" id="15"/>
          <p:cNvSpPr/>
          <p:nvPr/>
        </p:nvSpPr>
        <p:spPr>
          <a:xfrm flipH="false" flipV="false" rot="0">
            <a:off x="9982843" y="3223653"/>
            <a:ext cx="1983771" cy="230734"/>
          </a:xfrm>
          <a:custGeom>
            <a:avLst/>
            <a:gdLst/>
            <a:ahLst/>
            <a:cxnLst/>
            <a:rect r="r" b="b" t="t" l="l"/>
            <a:pathLst>
              <a:path h="230734" w="1983771">
                <a:moveTo>
                  <a:pt x="0" y="0"/>
                </a:moveTo>
                <a:lnTo>
                  <a:pt x="1983771" y="0"/>
                </a:lnTo>
                <a:lnTo>
                  <a:pt x="1983771" y="230734"/>
                </a:lnTo>
                <a:lnTo>
                  <a:pt x="0" y="230734"/>
                </a:lnTo>
                <a:lnTo>
                  <a:pt x="0" y="0"/>
                </a:lnTo>
                <a:close/>
              </a:path>
            </a:pathLst>
          </a:custGeom>
          <a:blipFill>
            <a:blip r:embed="rId7"/>
            <a:stretch>
              <a:fillRect l="-23348" t="0" r="-23348" b="-4434"/>
            </a:stretch>
          </a:blipFill>
        </p:spPr>
      </p:sp>
      <p:sp>
        <p:nvSpPr>
          <p:cNvPr name="Freeform 16" id="16"/>
          <p:cNvSpPr/>
          <p:nvPr/>
        </p:nvSpPr>
        <p:spPr>
          <a:xfrm flipH="false" flipV="false" rot="0">
            <a:off x="16401887" y="8758044"/>
            <a:ext cx="1886113" cy="1886113"/>
          </a:xfrm>
          <a:custGeom>
            <a:avLst/>
            <a:gdLst/>
            <a:ahLst/>
            <a:cxnLst/>
            <a:rect r="r" b="b" t="t" l="l"/>
            <a:pathLst>
              <a:path h="1886113" w="1886113">
                <a:moveTo>
                  <a:pt x="0" y="0"/>
                </a:moveTo>
                <a:lnTo>
                  <a:pt x="1886113" y="0"/>
                </a:lnTo>
                <a:lnTo>
                  <a:pt x="1886113" y="1886113"/>
                </a:lnTo>
                <a:lnTo>
                  <a:pt x="0" y="1886113"/>
                </a:lnTo>
                <a:lnTo>
                  <a:pt x="0" y="0"/>
                </a:lnTo>
                <a:close/>
              </a:path>
            </a:pathLst>
          </a:custGeom>
          <a:blipFill>
            <a:blip r:embed="rId9"/>
            <a:stretch>
              <a:fillRect l="0" t="0" r="0" b="0"/>
            </a:stretch>
          </a:blipFill>
        </p:spPr>
      </p:sp>
      <p:sp>
        <p:nvSpPr>
          <p:cNvPr name="TextBox 17" id="17"/>
          <p:cNvSpPr txBox="true"/>
          <p:nvPr/>
        </p:nvSpPr>
        <p:spPr>
          <a:xfrm rot="0">
            <a:off x="879301" y="8723604"/>
            <a:ext cx="6167201" cy="1228725"/>
          </a:xfrm>
          <a:prstGeom prst="rect">
            <a:avLst/>
          </a:prstGeom>
        </p:spPr>
        <p:txBody>
          <a:bodyPr anchor="t" rtlCol="false" tIns="0" lIns="0" bIns="0" rIns="0">
            <a:spAutoFit/>
          </a:bodyPr>
          <a:lstStyle/>
          <a:p>
            <a:pPr algn="l" marL="323850" indent="-161925" lvl="1">
              <a:lnSpc>
                <a:spcPts val="1950"/>
              </a:lnSpc>
              <a:buFont typeface="Arial"/>
              <a:buChar char="•"/>
            </a:pPr>
            <a:r>
              <a:rPr lang="en-US" b="true" sz="1500">
                <a:solidFill>
                  <a:srgbClr val="224C8D"/>
                </a:solidFill>
                <a:latin typeface="Open Sauce Bold"/>
                <a:ea typeface="Open Sauce Bold"/>
                <a:cs typeface="Open Sauce Bold"/>
                <a:sym typeface="Open Sauce Bold"/>
              </a:rPr>
              <a:t>References</a:t>
            </a:r>
            <a:r>
              <a:rPr lang="en-US" sz="1500">
                <a:solidFill>
                  <a:srgbClr val="224C8D"/>
                </a:solidFill>
                <a:latin typeface="Open Sauce"/>
                <a:ea typeface="Open Sauce"/>
                <a:cs typeface="Open Sauce"/>
                <a:sym typeface="Open Sauce"/>
              </a:rPr>
              <a:t> :</a:t>
            </a:r>
          </a:p>
          <a:p>
            <a:pPr algn="l">
              <a:lnSpc>
                <a:spcPts val="1950"/>
              </a:lnSpc>
            </a:pPr>
            <a:r>
              <a:rPr lang="en-US" sz="1500">
                <a:solidFill>
                  <a:srgbClr val="000000"/>
                </a:solidFill>
                <a:latin typeface="Open Sauce"/>
                <a:ea typeface="Open Sauce"/>
                <a:cs typeface="Open Sauce"/>
                <a:sym typeface="Open Sauce"/>
              </a:rPr>
              <a:t>     </a:t>
            </a:r>
            <a:r>
              <a:rPr lang="en-US" sz="1500">
                <a:solidFill>
                  <a:srgbClr val="000000"/>
                </a:solidFill>
                <a:latin typeface="Open Sauce"/>
                <a:ea typeface="Open Sauce"/>
                <a:cs typeface="Open Sauce"/>
                <a:sym typeface="Open Sauce"/>
              </a:rPr>
              <a:t>* </a:t>
            </a:r>
            <a:r>
              <a:rPr lang="en-US" sz="1500" u="sng">
                <a:solidFill>
                  <a:srgbClr val="000000"/>
                </a:solidFill>
                <a:latin typeface="Open Sauce"/>
                <a:ea typeface="Open Sauce"/>
                <a:cs typeface="Open Sauce"/>
                <a:sym typeface="Open Sauce"/>
                <a:hlinkClick r:id="rId10" tooltip="https://diabetesatlas.org/atlas/tenth-edition/"/>
              </a:rPr>
              <a:t>IDF Diabetes Atlas</a:t>
            </a:r>
          </a:p>
          <a:p>
            <a:pPr algn="l">
              <a:lnSpc>
                <a:spcPts val="1950"/>
              </a:lnSpc>
            </a:pPr>
            <a:r>
              <a:rPr lang="en-US" sz="1500">
                <a:solidFill>
                  <a:srgbClr val="000000"/>
                </a:solidFill>
                <a:latin typeface="Open Sauce"/>
                <a:ea typeface="Open Sauce"/>
                <a:cs typeface="Open Sauce"/>
                <a:sym typeface="Open Sauce"/>
              </a:rPr>
              <a:t>     * </a:t>
            </a:r>
            <a:r>
              <a:rPr lang="en-US" sz="1500" u="sng">
                <a:solidFill>
                  <a:srgbClr val="000000"/>
                </a:solidFill>
                <a:latin typeface="Open Sauce"/>
                <a:ea typeface="Open Sauce"/>
                <a:cs typeface="Open Sauce"/>
                <a:sym typeface="Open Sauce"/>
                <a:hlinkClick r:id="rId11" tooltip="https://acsjournals.onlinelibrary.wiley.com/doi/full/10.3322/caac.21660"/>
              </a:rPr>
              <a:t>Global Cancer Statistics</a:t>
            </a:r>
          </a:p>
          <a:p>
            <a:pPr algn="l">
              <a:lnSpc>
                <a:spcPts val="1950"/>
              </a:lnSpc>
            </a:pPr>
            <a:r>
              <a:rPr lang="en-US" sz="1500">
                <a:solidFill>
                  <a:srgbClr val="000000"/>
                </a:solidFill>
                <a:latin typeface="Open Sauce"/>
                <a:ea typeface="Open Sauce"/>
                <a:cs typeface="Open Sauce"/>
                <a:sym typeface="Open Sauce"/>
              </a:rPr>
              <a:t>     * </a:t>
            </a:r>
            <a:r>
              <a:rPr lang="en-US" sz="1500" u="sng">
                <a:solidFill>
                  <a:srgbClr val="000000"/>
                </a:solidFill>
                <a:latin typeface="Open Sauce"/>
                <a:ea typeface="Open Sauce"/>
                <a:cs typeface="Open Sauce"/>
                <a:sym typeface="Open Sauce"/>
                <a:hlinkClick r:id="rId12" tooltip="https://www.thelancet.com/journals/laneur/article/PIIS1474-4422(18)30295-3/fulltext"/>
              </a:rPr>
              <a:t>Global, regional, and national burden of Parkinson's disease</a:t>
            </a:r>
          </a:p>
          <a:p>
            <a:pPr algn="l">
              <a:lnSpc>
                <a:spcPts val="1950"/>
              </a:lnSpc>
              <a:spcBef>
                <a:spcPct val="0"/>
              </a:spcBef>
            </a:pPr>
            <a:r>
              <a:rPr lang="en-US" sz="1500">
                <a:solidFill>
                  <a:srgbClr val="000000"/>
                </a:solidFill>
                <a:latin typeface="Open Sauce"/>
                <a:ea typeface="Open Sauce"/>
                <a:cs typeface="Open Sauce"/>
                <a:sym typeface="Open Sauce"/>
              </a:rPr>
              <a:t>     * </a:t>
            </a:r>
            <a:r>
              <a:rPr lang="en-US" sz="1500" u="sng">
                <a:solidFill>
                  <a:srgbClr val="000000"/>
                </a:solidFill>
                <a:latin typeface="Open Sauce"/>
                <a:ea typeface="Open Sauce"/>
                <a:cs typeface="Open Sauce"/>
                <a:sym typeface="Open Sauce"/>
                <a:hlinkClick r:id="rId13" tooltip="https://pubmed.ncbi.nlm.nih.gov/28834669/"/>
              </a:rPr>
              <a:t>Heart failure: preventing disease and death worldwide</a:t>
            </a:r>
          </a:p>
        </p:txBody>
      </p:sp>
      <p:sp>
        <p:nvSpPr>
          <p:cNvPr name="Freeform 18" id="18"/>
          <p:cNvSpPr/>
          <p:nvPr/>
        </p:nvSpPr>
        <p:spPr>
          <a:xfrm flipH="false" flipV="false" rot="0">
            <a:off x="16401887" y="-4291549"/>
            <a:ext cx="10028932" cy="9878498"/>
          </a:xfrm>
          <a:custGeom>
            <a:avLst/>
            <a:gdLst/>
            <a:ahLst/>
            <a:cxnLst/>
            <a:rect r="r" b="b" t="t" l="l"/>
            <a:pathLst>
              <a:path h="9878498" w="10028932">
                <a:moveTo>
                  <a:pt x="0" y="0"/>
                </a:moveTo>
                <a:lnTo>
                  <a:pt x="10028933" y="0"/>
                </a:lnTo>
                <a:lnTo>
                  <a:pt x="10028933" y="9878498"/>
                </a:lnTo>
                <a:lnTo>
                  <a:pt x="0" y="987849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219115" y="4441477"/>
            <a:ext cx="1531706" cy="1560974"/>
          </a:xfrm>
          <a:custGeom>
            <a:avLst/>
            <a:gdLst/>
            <a:ahLst/>
            <a:cxnLst/>
            <a:rect r="r" b="b" t="t" l="l"/>
            <a:pathLst>
              <a:path h="1560974" w="1531706">
                <a:moveTo>
                  <a:pt x="0" y="0"/>
                </a:moveTo>
                <a:lnTo>
                  <a:pt x="1531706" y="0"/>
                </a:lnTo>
                <a:lnTo>
                  <a:pt x="1531706" y="1560974"/>
                </a:lnTo>
                <a:lnTo>
                  <a:pt x="0" y="15609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18656" y="4118030"/>
            <a:ext cx="2279211" cy="4598408"/>
          </a:xfrm>
          <a:custGeom>
            <a:avLst/>
            <a:gdLst/>
            <a:ahLst/>
            <a:cxnLst/>
            <a:rect r="r" b="b" t="t" l="l"/>
            <a:pathLst>
              <a:path h="4598408" w="2279211">
                <a:moveTo>
                  <a:pt x="0" y="0"/>
                </a:moveTo>
                <a:lnTo>
                  <a:pt x="2279211" y="0"/>
                </a:lnTo>
                <a:lnTo>
                  <a:pt x="2279211" y="4598408"/>
                </a:lnTo>
                <a:lnTo>
                  <a:pt x="0" y="4598408"/>
                </a:lnTo>
                <a:lnTo>
                  <a:pt x="0" y="0"/>
                </a:lnTo>
                <a:close/>
              </a:path>
            </a:pathLst>
          </a:custGeom>
          <a:blipFill>
            <a:blip r:embed="rId5"/>
            <a:stretch>
              <a:fillRect l="0" t="0" r="0" b="0"/>
            </a:stretch>
          </a:blipFill>
        </p:spPr>
      </p:sp>
      <p:sp>
        <p:nvSpPr>
          <p:cNvPr name="Freeform 4" id="4"/>
          <p:cNvSpPr/>
          <p:nvPr/>
        </p:nvSpPr>
        <p:spPr>
          <a:xfrm flipH="false" flipV="false" rot="0">
            <a:off x="3689102" y="2775058"/>
            <a:ext cx="1060565" cy="1091959"/>
          </a:xfrm>
          <a:custGeom>
            <a:avLst/>
            <a:gdLst/>
            <a:ahLst/>
            <a:cxnLst/>
            <a:rect r="r" b="b" t="t" l="l"/>
            <a:pathLst>
              <a:path h="1091959" w="1060565">
                <a:moveTo>
                  <a:pt x="0" y="0"/>
                </a:moveTo>
                <a:lnTo>
                  <a:pt x="1060565" y="0"/>
                </a:lnTo>
                <a:lnTo>
                  <a:pt x="1060565" y="1091958"/>
                </a:lnTo>
                <a:lnTo>
                  <a:pt x="0" y="10919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689102" y="4460981"/>
            <a:ext cx="1548055" cy="986885"/>
          </a:xfrm>
          <a:custGeom>
            <a:avLst/>
            <a:gdLst/>
            <a:ahLst/>
            <a:cxnLst/>
            <a:rect r="r" b="b" t="t" l="l"/>
            <a:pathLst>
              <a:path h="986885" w="1548055">
                <a:moveTo>
                  <a:pt x="0" y="0"/>
                </a:moveTo>
                <a:lnTo>
                  <a:pt x="1548055" y="0"/>
                </a:lnTo>
                <a:lnTo>
                  <a:pt x="1548055" y="986885"/>
                </a:lnTo>
                <a:lnTo>
                  <a:pt x="0" y="986885"/>
                </a:lnTo>
                <a:lnTo>
                  <a:pt x="0" y="0"/>
                </a:lnTo>
                <a:close/>
              </a:path>
            </a:pathLst>
          </a:custGeom>
          <a:blipFill>
            <a:blip r:embed="rId8"/>
            <a:stretch>
              <a:fillRect l="0" t="0" r="0" b="0"/>
            </a:stretch>
          </a:blipFill>
        </p:spPr>
      </p:sp>
      <p:sp>
        <p:nvSpPr>
          <p:cNvPr name="Freeform 6" id="6"/>
          <p:cNvSpPr/>
          <p:nvPr/>
        </p:nvSpPr>
        <p:spPr>
          <a:xfrm flipH="false" flipV="false" rot="0">
            <a:off x="3865526" y="5732631"/>
            <a:ext cx="936764" cy="1432908"/>
          </a:xfrm>
          <a:custGeom>
            <a:avLst/>
            <a:gdLst/>
            <a:ahLst/>
            <a:cxnLst/>
            <a:rect r="r" b="b" t="t" l="l"/>
            <a:pathLst>
              <a:path h="1432908" w="936764">
                <a:moveTo>
                  <a:pt x="0" y="0"/>
                </a:moveTo>
                <a:lnTo>
                  <a:pt x="936764" y="0"/>
                </a:lnTo>
                <a:lnTo>
                  <a:pt x="936764" y="1432908"/>
                </a:lnTo>
                <a:lnTo>
                  <a:pt x="0" y="1432908"/>
                </a:lnTo>
                <a:lnTo>
                  <a:pt x="0" y="0"/>
                </a:lnTo>
                <a:close/>
              </a:path>
            </a:pathLst>
          </a:custGeom>
          <a:blipFill>
            <a:blip r:embed="rId9"/>
            <a:stretch>
              <a:fillRect l="0" t="0" r="0" b="0"/>
            </a:stretch>
          </a:blipFill>
        </p:spPr>
      </p:sp>
      <p:sp>
        <p:nvSpPr>
          <p:cNvPr name="Freeform 7" id="7"/>
          <p:cNvSpPr/>
          <p:nvPr/>
        </p:nvSpPr>
        <p:spPr>
          <a:xfrm flipH="false" flipV="false" rot="0">
            <a:off x="5770393" y="4906788"/>
            <a:ext cx="2083812" cy="630353"/>
          </a:xfrm>
          <a:custGeom>
            <a:avLst/>
            <a:gdLst/>
            <a:ahLst/>
            <a:cxnLst/>
            <a:rect r="r" b="b" t="t" l="l"/>
            <a:pathLst>
              <a:path h="630353" w="2083812">
                <a:moveTo>
                  <a:pt x="0" y="0"/>
                </a:moveTo>
                <a:lnTo>
                  <a:pt x="2083812" y="0"/>
                </a:lnTo>
                <a:lnTo>
                  <a:pt x="2083812" y="630353"/>
                </a:lnTo>
                <a:lnTo>
                  <a:pt x="0" y="6303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765192" y="7699875"/>
            <a:ext cx="1602493" cy="1558425"/>
          </a:xfrm>
          <a:custGeom>
            <a:avLst/>
            <a:gdLst/>
            <a:ahLst/>
            <a:cxnLst/>
            <a:rect r="r" b="b" t="t" l="l"/>
            <a:pathLst>
              <a:path h="1558425" w="1602493">
                <a:moveTo>
                  <a:pt x="0" y="0"/>
                </a:moveTo>
                <a:lnTo>
                  <a:pt x="1602493" y="0"/>
                </a:lnTo>
                <a:lnTo>
                  <a:pt x="1602493" y="1558425"/>
                </a:lnTo>
                <a:lnTo>
                  <a:pt x="0" y="15584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pic>
        <p:nvPicPr>
          <p:cNvPr name="Picture 9" id="9"/>
          <p:cNvPicPr>
            <a:picLocks noChangeAspect="true"/>
          </p:cNvPicPr>
          <p:nvPr/>
        </p:nvPicPr>
        <p:blipFill>
          <a:blip r:embed="rId14"/>
          <a:srcRect l="0" t="0" r="0" b="0"/>
          <a:stretch>
            <a:fillRect/>
          </a:stretch>
        </p:blipFill>
        <p:spPr>
          <a:xfrm flipH="false" flipV="false" rot="0">
            <a:off x="8087839" y="6251803"/>
            <a:ext cx="7552093" cy="3700526"/>
          </a:xfrm>
          <a:prstGeom prst="rect">
            <a:avLst/>
          </a:prstGeom>
        </p:spPr>
      </p:pic>
      <p:sp>
        <p:nvSpPr>
          <p:cNvPr name="TextBox 10" id="10"/>
          <p:cNvSpPr txBox="true"/>
          <p:nvPr/>
        </p:nvSpPr>
        <p:spPr>
          <a:xfrm rot="0">
            <a:off x="8545574" y="7115350"/>
            <a:ext cx="5869791" cy="1163955"/>
          </a:xfrm>
          <a:prstGeom prst="rect">
            <a:avLst/>
          </a:prstGeom>
        </p:spPr>
        <p:txBody>
          <a:bodyPr anchor="t" rtlCol="false" tIns="0" lIns="0" bIns="0" rIns="0">
            <a:spAutoFit/>
          </a:bodyPr>
          <a:lstStyle/>
          <a:p>
            <a:pPr algn="l">
              <a:lnSpc>
                <a:spcPts val="4680"/>
              </a:lnSpc>
              <a:spcBef>
                <a:spcPct val="0"/>
              </a:spcBef>
            </a:pPr>
            <a:r>
              <a:rPr lang="en-US" sz="3600" u="sng">
                <a:solidFill>
                  <a:srgbClr val="000000"/>
                </a:solidFill>
                <a:latin typeface="DM Sans"/>
                <a:ea typeface="DM Sans"/>
                <a:cs typeface="DM Sans"/>
                <a:sym typeface="DM Sans"/>
              </a:rPr>
              <a:t>Induced pluripotent </a:t>
            </a:r>
            <a:r>
              <a:rPr lang="en-US" sz="3600" u="sng">
                <a:solidFill>
                  <a:srgbClr val="000000"/>
                </a:solidFill>
                <a:latin typeface="DM Sans"/>
                <a:ea typeface="DM Sans"/>
                <a:cs typeface="DM Sans"/>
                <a:sym typeface="DM Sans"/>
              </a:rPr>
              <a:t>stem cells</a:t>
            </a:r>
          </a:p>
        </p:txBody>
      </p:sp>
      <p:grpSp>
        <p:nvGrpSpPr>
          <p:cNvPr name="Group 11" id="11"/>
          <p:cNvGrpSpPr/>
          <p:nvPr/>
        </p:nvGrpSpPr>
        <p:grpSpPr>
          <a:xfrm rot="0">
            <a:off x="8545574" y="1606396"/>
            <a:ext cx="4546044" cy="2147163"/>
            <a:chOff x="0" y="0"/>
            <a:chExt cx="6061392" cy="2862884"/>
          </a:xfrm>
        </p:grpSpPr>
        <p:sp>
          <p:nvSpPr>
            <p:cNvPr name="TextBox 12" id="12"/>
            <p:cNvSpPr txBox="true"/>
            <p:nvPr/>
          </p:nvSpPr>
          <p:spPr>
            <a:xfrm rot="0">
              <a:off x="0" y="816491"/>
              <a:ext cx="5574189" cy="2046393"/>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000000"/>
                  </a:solidFill>
                  <a:latin typeface="Open Sauce"/>
                  <a:ea typeface="Open Sauce"/>
                  <a:cs typeface="Open Sauce"/>
                  <a:sym typeface="Open Sauce"/>
                </a:rPr>
                <a:t>self-renew </a:t>
              </a:r>
            </a:p>
            <a:p>
              <a:pPr algn="l" marL="474979" indent="-237490" lvl="1">
                <a:lnSpc>
                  <a:spcPts val="3079"/>
                </a:lnSpc>
                <a:buFont typeface="Arial"/>
                <a:buChar char="•"/>
              </a:pPr>
              <a:r>
                <a:rPr lang="en-US" sz="2199">
                  <a:solidFill>
                    <a:srgbClr val="000000"/>
                  </a:solidFill>
                  <a:latin typeface="Open Sauce"/>
                  <a:ea typeface="Open Sauce"/>
                  <a:cs typeface="Open Sauce"/>
                  <a:sym typeface="Open Sauce"/>
                </a:rPr>
                <a:t>differentiation into any cell </a:t>
              </a:r>
            </a:p>
            <a:p>
              <a:pPr algn="l" marL="474979" indent="-237490" lvl="1">
                <a:lnSpc>
                  <a:spcPts val="3079"/>
                </a:lnSpc>
                <a:buFont typeface="Arial"/>
                <a:buChar char="•"/>
              </a:pPr>
              <a:r>
                <a:rPr lang="en-US" sz="2199">
                  <a:solidFill>
                    <a:srgbClr val="000000"/>
                  </a:solidFill>
                  <a:latin typeface="Open Sauce"/>
                  <a:ea typeface="Open Sauce"/>
                  <a:cs typeface="Open Sauce"/>
                  <a:sym typeface="Open Sauce"/>
                </a:rPr>
                <a:t>immunologic rejection </a:t>
              </a:r>
            </a:p>
            <a:p>
              <a:pPr algn="l" marL="474979" indent="-237490" lvl="1">
                <a:lnSpc>
                  <a:spcPts val="3079"/>
                </a:lnSpc>
                <a:buFont typeface="Arial"/>
                <a:buChar char="•"/>
              </a:pPr>
              <a:r>
                <a:rPr lang="en-US" sz="2199">
                  <a:solidFill>
                    <a:srgbClr val="000000"/>
                  </a:solidFill>
                  <a:latin typeface="Open Sauce"/>
                  <a:ea typeface="Open Sauce"/>
                  <a:cs typeface="Open Sauce"/>
                  <a:sym typeface="Open Sauce"/>
                </a:rPr>
                <a:t>regulatory hurdles</a:t>
              </a:r>
            </a:p>
          </p:txBody>
        </p:sp>
        <p:sp>
          <p:nvSpPr>
            <p:cNvPr name="Freeform 13" id="13"/>
            <p:cNvSpPr/>
            <p:nvPr/>
          </p:nvSpPr>
          <p:spPr>
            <a:xfrm flipH="false" flipV="false" rot="0">
              <a:off x="3030696" y="842122"/>
              <a:ext cx="415550" cy="415550"/>
            </a:xfrm>
            <a:custGeom>
              <a:avLst/>
              <a:gdLst/>
              <a:ahLst/>
              <a:cxnLst/>
              <a:rect r="r" b="b" t="t" l="l"/>
              <a:pathLst>
                <a:path h="415550" w="415550">
                  <a:moveTo>
                    <a:pt x="0" y="0"/>
                  </a:moveTo>
                  <a:lnTo>
                    <a:pt x="415551" y="0"/>
                  </a:lnTo>
                  <a:lnTo>
                    <a:pt x="415551" y="415550"/>
                  </a:lnTo>
                  <a:lnTo>
                    <a:pt x="0" y="4155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5645842" y="1385613"/>
              <a:ext cx="415550" cy="415550"/>
            </a:xfrm>
            <a:custGeom>
              <a:avLst/>
              <a:gdLst/>
              <a:ahLst/>
              <a:cxnLst/>
              <a:rect r="r" b="b" t="t" l="l"/>
              <a:pathLst>
                <a:path h="415550" w="415550">
                  <a:moveTo>
                    <a:pt x="0" y="0"/>
                  </a:moveTo>
                  <a:lnTo>
                    <a:pt x="415550" y="0"/>
                  </a:lnTo>
                  <a:lnTo>
                    <a:pt x="415550" y="415551"/>
                  </a:lnTo>
                  <a:lnTo>
                    <a:pt x="0" y="41555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4998800" y="1878279"/>
              <a:ext cx="476171" cy="485269"/>
            </a:xfrm>
            <a:custGeom>
              <a:avLst/>
              <a:gdLst/>
              <a:ahLst/>
              <a:cxnLst/>
              <a:rect r="r" b="b" t="t" l="l"/>
              <a:pathLst>
                <a:path h="485269" w="476171">
                  <a:moveTo>
                    <a:pt x="0" y="0"/>
                  </a:moveTo>
                  <a:lnTo>
                    <a:pt x="476170" y="0"/>
                  </a:lnTo>
                  <a:lnTo>
                    <a:pt x="476170" y="485269"/>
                  </a:lnTo>
                  <a:lnTo>
                    <a:pt x="0" y="485269"/>
                  </a:lnTo>
                  <a:lnTo>
                    <a:pt x="0" y="0"/>
                  </a:lnTo>
                  <a:close/>
                </a:path>
              </a:pathLst>
            </a:custGeom>
            <a:blipFill>
              <a:blip r:embed="rId17"/>
              <a:stretch>
                <a:fillRect l="0" t="0" r="0" b="0"/>
              </a:stretch>
            </a:blipFill>
          </p:spPr>
        </p:sp>
        <p:sp>
          <p:nvSpPr>
            <p:cNvPr name="Freeform 16" id="16"/>
            <p:cNvSpPr/>
            <p:nvPr/>
          </p:nvSpPr>
          <p:spPr>
            <a:xfrm flipH="false" flipV="false" rot="0">
              <a:off x="4295656" y="2377615"/>
              <a:ext cx="476171" cy="485269"/>
            </a:xfrm>
            <a:custGeom>
              <a:avLst/>
              <a:gdLst/>
              <a:ahLst/>
              <a:cxnLst/>
              <a:rect r="r" b="b" t="t" l="l"/>
              <a:pathLst>
                <a:path h="485269" w="476171">
                  <a:moveTo>
                    <a:pt x="0" y="0"/>
                  </a:moveTo>
                  <a:lnTo>
                    <a:pt x="476171" y="0"/>
                  </a:lnTo>
                  <a:lnTo>
                    <a:pt x="476171" y="485269"/>
                  </a:lnTo>
                  <a:lnTo>
                    <a:pt x="0" y="485269"/>
                  </a:lnTo>
                  <a:lnTo>
                    <a:pt x="0" y="0"/>
                  </a:lnTo>
                  <a:close/>
                </a:path>
              </a:pathLst>
            </a:custGeom>
            <a:blipFill>
              <a:blip r:embed="rId17"/>
              <a:stretch>
                <a:fillRect l="0" t="0" r="0" b="0"/>
              </a:stretch>
            </a:blipFill>
          </p:spPr>
        </p:sp>
        <p:sp>
          <p:nvSpPr>
            <p:cNvPr name="TextBox 17" id="17"/>
            <p:cNvSpPr txBox="true"/>
            <p:nvPr/>
          </p:nvSpPr>
          <p:spPr>
            <a:xfrm rot="0">
              <a:off x="0" y="-28575"/>
              <a:ext cx="6061392" cy="755015"/>
            </a:xfrm>
            <a:prstGeom prst="rect">
              <a:avLst/>
            </a:prstGeom>
          </p:spPr>
          <p:txBody>
            <a:bodyPr anchor="t" rtlCol="false" tIns="0" lIns="0" bIns="0" rIns="0">
              <a:spAutoFit/>
            </a:bodyPr>
            <a:lstStyle/>
            <a:p>
              <a:pPr algn="ctr">
                <a:lnSpc>
                  <a:spcPts val="4680"/>
                </a:lnSpc>
                <a:spcBef>
                  <a:spcPct val="0"/>
                </a:spcBef>
              </a:pPr>
              <a:r>
                <a:rPr lang="en-US" sz="3600" u="sng">
                  <a:solidFill>
                    <a:srgbClr val="000000"/>
                  </a:solidFill>
                  <a:latin typeface="DM Sans"/>
                  <a:ea typeface="DM Sans"/>
                  <a:cs typeface="DM Sans"/>
                  <a:sym typeface="DM Sans"/>
                </a:rPr>
                <a:t>Embryonic stem cells</a:t>
              </a:r>
            </a:p>
          </p:txBody>
        </p:sp>
      </p:grpSp>
      <p:grpSp>
        <p:nvGrpSpPr>
          <p:cNvPr name="Group 18" id="18"/>
          <p:cNvGrpSpPr/>
          <p:nvPr/>
        </p:nvGrpSpPr>
        <p:grpSpPr>
          <a:xfrm rot="0">
            <a:off x="8545574" y="4534609"/>
            <a:ext cx="6636624" cy="1826513"/>
            <a:chOff x="0" y="0"/>
            <a:chExt cx="8848833" cy="2435351"/>
          </a:xfrm>
        </p:grpSpPr>
        <p:sp>
          <p:nvSpPr>
            <p:cNvPr name="TextBox 19" id="19"/>
            <p:cNvSpPr txBox="true"/>
            <p:nvPr/>
          </p:nvSpPr>
          <p:spPr>
            <a:xfrm rot="0">
              <a:off x="0" y="880659"/>
              <a:ext cx="8227219" cy="1554692"/>
            </a:xfrm>
            <a:prstGeom prst="rect">
              <a:avLst/>
            </a:prstGeom>
          </p:spPr>
          <p:txBody>
            <a:bodyPr anchor="t" rtlCol="false" tIns="0" lIns="0" bIns="0" rIns="0">
              <a:spAutoFit/>
            </a:bodyPr>
            <a:lstStyle/>
            <a:p>
              <a:pPr algn="l" marL="474979" indent="-237490" lvl="1">
                <a:lnSpc>
                  <a:spcPts val="3189"/>
                </a:lnSpc>
                <a:buFont typeface="Arial"/>
                <a:buChar char="•"/>
              </a:pPr>
              <a:r>
                <a:rPr lang="en-US" sz="2199">
                  <a:solidFill>
                    <a:srgbClr val="000000"/>
                  </a:solidFill>
                  <a:latin typeface="Open Sauce"/>
                  <a:ea typeface="Open Sauce"/>
                  <a:cs typeface="Open Sauce"/>
                  <a:sym typeface="Open Sauce"/>
                </a:rPr>
                <a:t>differentiation into a limited types of cells </a:t>
              </a:r>
            </a:p>
            <a:p>
              <a:pPr algn="l" marL="474979" indent="-237490" lvl="1">
                <a:lnSpc>
                  <a:spcPts val="3189"/>
                </a:lnSpc>
                <a:buFont typeface="Arial"/>
                <a:buChar char="•"/>
              </a:pPr>
              <a:r>
                <a:rPr lang="en-US" sz="2199">
                  <a:solidFill>
                    <a:srgbClr val="000000"/>
                  </a:solidFill>
                  <a:latin typeface="Open Sauce"/>
                  <a:ea typeface="Open Sauce"/>
                  <a:cs typeface="Open Sauce"/>
                  <a:sym typeface="Open Sauce"/>
                </a:rPr>
                <a:t>immaturity</a:t>
              </a:r>
            </a:p>
            <a:p>
              <a:pPr algn="l" marL="474979" indent="-237490" lvl="1">
                <a:lnSpc>
                  <a:spcPts val="3189"/>
                </a:lnSpc>
                <a:buFont typeface="Arial"/>
                <a:buChar char="•"/>
              </a:pPr>
              <a:r>
                <a:rPr lang="en-US" sz="2199">
                  <a:solidFill>
                    <a:srgbClr val="000000"/>
                  </a:solidFill>
                  <a:latin typeface="Open Sauce"/>
                  <a:ea typeface="Open Sauce"/>
                  <a:cs typeface="Open Sauce"/>
                  <a:sym typeface="Open Sauce"/>
                </a:rPr>
                <a:t>less immunogenic </a:t>
              </a:r>
            </a:p>
          </p:txBody>
        </p:sp>
        <p:sp>
          <p:nvSpPr>
            <p:cNvPr name="Freeform 20" id="20"/>
            <p:cNvSpPr/>
            <p:nvPr/>
          </p:nvSpPr>
          <p:spPr>
            <a:xfrm flipH="false" flipV="false" rot="0">
              <a:off x="4118191" y="2019801"/>
              <a:ext cx="415550" cy="415550"/>
            </a:xfrm>
            <a:custGeom>
              <a:avLst/>
              <a:gdLst/>
              <a:ahLst/>
              <a:cxnLst/>
              <a:rect r="r" b="b" t="t" l="l"/>
              <a:pathLst>
                <a:path h="415550" w="415550">
                  <a:moveTo>
                    <a:pt x="0" y="0"/>
                  </a:moveTo>
                  <a:lnTo>
                    <a:pt x="415550" y="0"/>
                  </a:lnTo>
                  <a:lnTo>
                    <a:pt x="415550" y="415550"/>
                  </a:lnTo>
                  <a:lnTo>
                    <a:pt x="0" y="4155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1" id="21"/>
            <p:cNvSpPr/>
            <p:nvPr/>
          </p:nvSpPr>
          <p:spPr>
            <a:xfrm flipH="false" flipV="false" rot="0">
              <a:off x="2792611" y="1374140"/>
              <a:ext cx="476171" cy="485269"/>
            </a:xfrm>
            <a:custGeom>
              <a:avLst/>
              <a:gdLst/>
              <a:ahLst/>
              <a:cxnLst/>
              <a:rect r="r" b="b" t="t" l="l"/>
              <a:pathLst>
                <a:path h="485269" w="476171">
                  <a:moveTo>
                    <a:pt x="0" y="0"/>
                  </a:moveTo>
                  <a:lnTo>
                    <a:pt x="476170" y="0"/>
                  </a:lnTo>
                  <a:lnTo>
                    <a:pt x="476170" y="485269"/>
                  </a:lnTo>
                  <a:lnTo>
                    <a:pt x="0" y="485269"/>
                  </a:lnTo>
                  <a:lnTo>
                    <a:pt x="0" y="0"/>
                  </a:lnTo>
                  <a:close/>
                </a:path>
              </a:pathLst>
            </a:custGeom>
            <a:blipFill>
              <a:blip r:embed="rId17"/>
              <a:stretch>
                <a:fillRect l="0" t="0" r="0" b="0"/>
              </a:stretch>
            </a:blipFill>
          </p:spPr>
        </p:sp>
        <p:sp>
          <p:nvSpPr>
            <p:cNvPr name="Freeform 22" id="22"/>
            <p:cNvSpPr/>
            <p:nvPr/>
          </p:nvSpPr>
          <p:spPr>
            <a:xfrm flipH="false" flipV="false" rot="0">
              <a:off x="8372662" y="888871"/>
              <a:ext cx="476171" cy="485269"/>
            </a:xfrm>
            <a:custGeom>
              <a:avLst/>
              <a:gdLst/>
              <a:ahLst/>
              <a:cxnLst/>
              <a:rect r="r" b="b" t="t" l="l"/>
              <a:pathLst>
                <a:path h="485269" w="476171">
                  <a:moveTo>
                    <a:pt x="0" y="0"/>
                  </a:moveTo>
                  <a:lnTo>
                    <a:pt x="476171" y="0"/>
                  </a:lnTo>
                  <a:lnTo>
                    <a:pt x="476171" y="485269"/>
                  </a:lnTo>
                  <a:lnTo>
                    <a:pt x="0" y="485269"/>
                  </a:lnTo>
                  <a:lnTo>
                    <a:pt x="0" y="0"/>
                  </a:lnTo>
                  <a:close/>
                </a:path>
              </a:pathLst>
            </a:custGeom>
            <a:blipFill>
              <a:blip r:embed="rId17"/>
              <a:stretch>
                <a:fillRect l="0" t="0" r="0" b="0"/>
              </a:stretch>
            </a:blipFill>
          </p:spPr>
        </p:sp>
        <p:sp>
          <p:nvSpPr>
            <p:cNvPr name="TextBox 23" id="23"/>
            <p:cNvSpPr txBox="true"/>
            <p:nvPr/>
          </p:nvSpPr>
          <p:spPr>
            <a:xfrm rot="0">
              <a:off x="0" y="-28575"/>
              <a:ext cx="4533741" cy="755015"/>
            </a:xfrm>
            <a:prstGeom prst="rect">
              <a:avLst/>
            </a:prstGeom>
          </p:spPr>
          <p:txBody>
            <a:bodyPr anchor="t" rtlCol="false" tIns="0" lIns="0" bIns="0" rIns="0">
              <a:spAutoFit/>
            </a:bodyPr>
            <a:lstStyle/>
            <a:p>
              <a:pPr algn="ctr">
                <a:lnSpc>
                  <a:spcPts val="4680"/>
                </a:lnSpc>
                <a:spcBef>
                  <a:spcPct val="0"/>
                </a:spcBef>
              </a:pPr>
              <a:r>
                <a:rPr lang="en-US" sz="3600" u="sng">
                  <a:solidFill>
                    <a:srgbClr val="000000"/>
                  </a:solidFill>
                  <a:latin typeface="DM Sans"/>
                  <a:ea typeface="DM Sans"/>
                  <a:cs typeface="DM Sans"/>
                  <a:sym typeface="DM Sans"/>
                </a:rPr>
                <a:t>Adult</a:t>
              </a:r>
              <a:r>
                <a:rPr lang="en-US" sz="3600" u="sng">
                  <a:solidFill>
                    <a:srgbClr val="000000"/>
                  </a:solidFill>
                  <a:latin typeface="DM Sans"/>
                  <a:ea typeface="DM Sans"/>
                  <a:cs typeface="DM Sans"/>
                  <a:sym typeface="DM Sans"/>
                </a:rPr>
                <a:t> stem cells</a:t>
              </a:r>
            </a:p>
          </p:txBody>
        </p:sp>
      </p:grpSp>
      <p:sp>
        <p:nvSpPr>
          <p:cNvPr name="TextBox 24" id="24"/>
          <p:cNvSpPr txBox="true"/>
          <p:nvPr/>
        </p:nvSpPr>
        <p:spPr>
          <a:xfrm rot="0">
            <a:off x="731312" y="552450"/>
            <a:ext cx="8412688" cy="857250"/>
          </a:xfrm>
          <a:prstGeom prst="rect">
            <a:avLst/>
          </a:prstGeom>
        </p:spPr>
        <p:txBody>
          <a:bodyPr anchor="t" rtlCol="false" tIns="0" lIns="0" bIns="0" rIns="0">
            <a:spAutoFit/>
          </a:bodyPr>
          <a:lstStyle/>
          <a:p>
            <a:pPr algn="l">
              <a:lnSpc>
                <a:spcPts val="6900"/>
              </a:lnSpc>
            </a:pPr>
            <a:r>
              <a:rPr lang="en-US" b="true" sz="5000" spc="265">
                <a:solidFill>
                  <a:srgbClr val="224C8D"/>
                </a:solidFill>
                <a:latin typeface="Oswald Bold"/>
                <a:ea typeface="Oswald Bold"/>
                <a:cs typeface="Oswald Bold"/>
                <a:sym typeface="Oswald Bold"/>
              </a:rPr>
              <a:t>THE BODY'S RAW MATERIALS</a:t>
            </a:r>
          </a:p>
        </p:txBody>
      </p:sp>
      <p:sp>
        <p:nvSpPr>
          <p:cNvPr name="TextBox 25" id="25"/>
          <p:cNvSpPr txBox="true"/>
          <p:nvPr/>
        </p:nvSpPr>
        <p:spPr>
          <a:xfrm rot="0">
            <a:off x="374207" y="9641814"/>
            <a:ext cx="235029" cy="582930"/>
          </a:xfrm>
          <a:prstGeom prst="rect">
            <a:avLst/>
          </a:prstGeom>
        </p:spPr>
        <p:txBody>
          <a:bodyPr anchor="t" rtlCol="false" tIns="0" lIns="0" bIns="0" rIns="0">
            <a:spAutoFit/>
          </a:bodyPr>
          <a:lstStyle/>
          <a:p>
            <a:pPr algn="ctr">
              <a:lnSpc>
                <a:spcPts val="4679"/>
              </a:lnSpc>
              <a:spcBef>
                <a:spcPct val="0"/>
              </a:spcBef>
            </a:pPr>
            <a:r>
              <a:rPr lang="en-US" b="true" sz="3599">
                <a:solidFill>
                  <a:srgbClr val="000000"/>
                </a:solidFill>
                <a:latin typeface="Oswald Bold"/>
                <a:ea typeface="Oswald Bold"/>
                <a:cs typeface="Oswald Bold"/>
                <a:sym typeface="Oswald Bold"/>
              </a:rPr>
              <a:t>3</a:t>
            </a:r>
          </a:p>
        </p:txBody>
      </p:sp>
      <p:sp>
        <p:nvSpPr>
          <p:cNvPr name="Freeform 26" id="26"/>
          <p:cNvSpPr/>
          <p:nvPr/>
        </p:nvSpPr>
        <p:spPr>
          <a:xfrm flipH="false" flipV="false" rot="0">
            <a:off x="16401887" y="8758044"/>
            <a:ext cx="1886113" cy="1886113"/>
          </a:xfrm>
          <a:custGeom>
            <a:avLst/>
            <a:gdLst/>
            <a:ahLst/>
            <a:cxnLst/>
            <a:rect r="r" b="b" t="t" l="l"/>
            <a:pathLst>
              <a:path h="1886113" w="1886113">
                <a:moveTo>
                  <a:pt x="0" y="0"/>
                </a:moveTo>
                <a:lnTo>
                  <a:pt x="1886113" y="0"/>
                </a:lnTo>
                <a:lnTo>
                  <a:pt x="1886113" y="1886113"/>
                </a:lnTo>
                <a:lnTo>
                  <a:pt x="0" y="1886113"/>
                </a:lnTo>
                <a:lnTo>
                  <a:pt x="0" y="0"/>
                </a:lnTo>
                <a:close/>
              </a:path>
            </a:pathLst>
          </a:custGeom>
          <a:blipFill>
            <a:blip r:embed="rId18"/>
            <a:stretch>
              <a:fillRect l="0" t="0" r="0" b="0"/>
            </a:stretch>
          </a:blipFill>
        </p:spPr>
      </p:sp>
      <p:sp>
        <p:nvSpPr>
          <p:cNvPr name="Freeform 27" id="27"/>
          <p:cNvSpPr/>
          <p:nvPr/>
        </p:nvSpPr>
        <p:spPr>
          <a:xfrm flipH="false" flipV="false" rot="0">
            <a:off x="14608911" y="-6283785"/>
            <a:ext cx="10028932" cy="9878498"/>
          </a:xfrm>
          <a:custGeom>
            <a:avLst/>
            <a:gdLst/>
            <a:ahLst/>
            <a:cxnLst/>
            <a:rect r="r" b="b" t="t" l="l"/>
            <a:pathLst>
              <a:path h="9878498" w="10028932">
                <a:moveTo>
                  <a:pt x="0" y="0"/>
                </a:moveTo>
                <a:lnTo>
                  <a:pt x="10028933" y="0"/>
                </a:lnTo>
                <a:lnTo>
                  <a:pt x="10028933" y="9878498"/>
                </a:lnTo>
                <a:lnTo>
                  <a:pt x="0" y="987849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3"/>
            <a:stretch>
              <a:fillRect l="0" t="-38888" r="0" b="-38888"/>
            </a:stretch>
          </a:blipFill>
        </p:spPr>
      </p:sp>
      <p:sp>
        <p:nvSpPr>
          <p:cNvPr name="Freeform 3" id="3"/>
          <p:cNvSpPr/>
          <p:nvPr/>
        </p:nvSpPr>
        <p:spPr>
          <a:xfrm flipH="false" flipV="false" rot="0">
            <a:off x="5356933" y="7187042"/>
            <a:ext cx="7673056" cy="7673056"/>
          </a:xfrm>
          <a:custGeom>
            <a:avLst/>
            <a:gdLst/>
            <a:ahLst/>
            <a:cxnLst/>
            <a:rect r="r" b="b" t="t" l="l"/>
            <a:pathLst>
              <a:path h="7673056" w="7673056">
                <a:moveTo>
                  <a:pt x="0" y="0"/>
                </a:moveTo>
                <a:lnTo>
                  <a:pt x="7673056" y="0"/>
                </a:lnTo>
                <a:lnTo>
                  <a:pt x="7673056" y="7673056"/>
                </a:lnTo>
                <a:lnTo>
                  <a:pt x="0" y="76730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074277" y="6067858"/>
            <a:ext cx="2238367" cy="2238367"/>
          </a:xfrm>
          <a:custGeom>
            <a:avLst/>
            <a:gdLst/>
            <a:ahLst/>
            <a:cxnLst/>
            <a:rect r="r" b="b" t="t" l="l"/>
            <a:pathLst>
              <a:path h="2238367" w="2238367">
                <a:moveTo>
                  <a:pt x="0" y="0"/>
                </a:moveTo>
                <a:lnTo>
                  <a:pt x="2238368" y="0"/>
                </a:lnTo>
                <a:lnTo>
                  <a:pt x="2238368" y="2238368"/>
                </a:lnTo>
                <a:lnTo>
                  <a:pt x="0" y="22383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588995" y="7944291"/>
            <a:ext cx="2238367" cy="2238367"/>
          </a:xfrm>
          <a:custGeom>
            <a:avLst/>
            <a:gdLst/>
            <a:ahLst/>
            <a:cxnLst/>
            <a:rect r="r" b="b" t="t" l="l"/>
            <a:pathLst>
              <a:path h="2238367" w="2238367">
                <a:moveTo>
                  <a:pt x="0" y="0"/>
                </a:moveTo>
                <a:lnTo>
                  <a:pt x="2238367" y="0"/>
                </a:lnTo>
                <a:lnTo>
                  <a:pt x="2238367" y="2238367"/>
                </a:lnTo>
                <a:lnTo>
                  <a:pt x="0" y="22383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460638" y="8056861"/>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774426" y="3206190"/>
            <a:ext cx="3474003" cy="1151098"/>
            <a:chOff x="0" y="0"/>
            <a:chExt cx="914964" cy="303170"/>
          </a:xfrm>
        </p:grpSpPr>
        <p:sp>
          <p:nvSpPr>
            <p:cNvPr name="Freeform 8" id="8"/>
            <p:cNvSpPr/>
            <p:nvPr/>
          </p:nvSpPr>
          <p:spPr>
            <a:xfrm flipH="false" flipV="false" rot="0">
              <a:off x="0" y="0"/>
              <a:ext cx="914964" cy="303170"/>
            </a:xfrm>
            <a:custGeom>
              <a:avLst/>
              <a:gdLst/>
              <a:ahLst/>
              <a:cxnLst/>
              <a:rect r="r" b="b" t="t" l="l"/>
              <a:pathLst>
                <a:path h="303170" w="914964">
                  <a:moveTo>
                    <a:pt x="0" y="0"/>
                  </a:moveTo>
                  <a:lnTo>
                    <a:pt x="914964" y="0"/>
                  </a:lnTo>
                  <a:lnTo>
                    <a:pt x="914964" y="303170"/>
                  </a:lnTo>
                  <a:lnTo>
                    <a:pt x="0" y="303170"/>
                  </a:lnTo>
                  <a:close/>
                </a:path>
              </a:pathLst>
            </a:custGeom>
            <a:solidFill>
              <a:srgbClr val="1A1A1A"/>
            </a:solidFill>
          </p:spPr>
        </p:sp>
        <p:sp>
          <p:nvSpPr>
            <p:cNvPr name="TextBox 9" id="9"/>
            <p:cNvSpPr txBox="true"/>
            <p:nvPr/>
          </p:nvSpPr>
          <p:spPr>
            <a:xfrm>
              <a:off x="0" y="-57150"/>
              <a:ext cx="914964" cy="360320"/>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Healthiness of the stem cell</a:t>
              </a:r>
            </a:p>
          </p:txBody>
        </p:sp>
      </p:grpSp>
      <p:grpSp>
        <p:nvGrpSpPr>
          <p:cNvPr name="Group 10" id="10"/>
          <p:cNvGrpSpPr/>
          <p:nvPr/>
        </p:nvGrpSpPr>
        <p:grpSpPr>
          <a:xfrm rot="0">
            <a:off x="7406999" y="2406198"/>
            <a:ext cx="3474003" cy="1151098"/>
            <a:chOff x="0" y="0"/>
            <a:chExt cx="914964" cy="303170"/>
          </a:xfrm>
        </p:grpSpPr>
        <p:sp>
          <p:nvSpPr>
            <p:cNvPr name="Freeform 11" id="11"/>
            <p:cNvSpPr/>
            <p:nvPr/>
          </p:nvSpPr>
          <p:spPr>
            <a:xfrm flipH="false" flipV="false" rot="0">
              <a:off x="0" y="0"/>
              <a:ext cx="914964" cy="303170"/>
            </a:xfrm>
            <a:custGeom>
              <a:avLst/>
              <a:gdLst/>
              <a:ahLst/>
              <a:cxnLst/>
              <a:rect r="r" b="b" t="t" l="l"/>
              <a:pathLst>
                <a:path h="303170" w="914964">
                  <a:moveTo>
                    <a:pt x="0" y="0"/>
                  </a:moveTo>
                  <a:lnTo>
                    <a:pt x="914964" y="0"/>
                  </a:lnTo>
                  <a:lnTo>
                    <a:pt x="914964" y="303170"/>
                  </a:lnTo>
                  <a:lnTo>
                    <a:pt x="0" y="303170"/>
                  </a:lnTo>
                  <a:close/>
                </a:path>
              </a:pathLst>
            </a:custGeom>
            <a:solidFill>
              <a:srgbClr val="1A1A1A"/>
            </a:solidFill>
          </p:spPr>
        </p:sp>
        <p:sp>
          <p:nvSpPr>
            <p:cNvPr name="TextBox 12" id="12"/>
            <p:cNvSpPr txBox="true"/>
            <p:nvPr/>
          </p:nvSpPr>
          <p:spPr>
            <a:xfrm>
              <a:off x="0" y="-57150"/>
              <a:ext cx="914964" cy="360320"/>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Stem cell differentiation</a:t>
              </a:r>
              <a:r>
                <a:rPr lang="en-US" b="true" sz="2981" spc="29">
                  <a:solidFill>
                    <a:srgbClr val="FFFFFF"/>
                  </a:solidFill>
                  <a:latin typeface="DM Sans Bold"/>
                  <a:ea typeface="DM Sans Bold"/>
                  <a:cs typeface="DM Sans Bold"/>
                  <a:sym typeface="DM Sans Bold"/>
                </a:rPr>
                <a:t> </a:t>
              </a:r>
            </a:p>
          </p:txBody>
        </p:sp>
      </p:grpSp>
      <p:grpSp>
        <p:nvGrpSpPr>
          <p:cNvPr name="Group 13" id="13"/>
          <p:cNvGrpSpPr/>
          <p:nvPr/>
        </p:nvGrpSpPr>
        <p:grpSpPr>
          <a:xfrm rot="0">
            <a:off x="13284209" y="3206190"/>
            <a:ext cx="3474003" cy="1151098"/>
            <a:chOff x="0" y="0"/>
            <a:chExt cx="914964" cy="303170"/>
          </a:xfrm>
        </p:grpSpPr>
        <p:sp>
          <p:nvSpPr>
            <p:cNvPr name="Freeform 14" id="14"/>
            <p:cNvSpPr/>
            <p:nvPr/>
          </p:nvSpPr>
          <p:spPr>
            <a:xfrm flipH="false" flipV="false" rot="0">
              <a:off x="0" y="0"/>
              <a:ext cx="914964" cy="303170"/>
            </a:xfrm>
            <a:custGeom>
              <a:avLst/>
              <a:gdLst/>
              <a:ahLst/>
              <a:cxnLst/>
              <a:rect r="r" b="b" t="t" l="l"/>
              <a:pathLst>
                <a:path h="303170" w="914964">
                  <a:moveTo>
                    <a:pt x="0" y="0"/>
                  </a:moveTo>
                  <a:lnTo>
                    <a:pt x="914964" y="0"/>
                  </a:lnTo>
                  <a:lnTo>
                    <a:pt x="914964" y="303170"/>
                  </a:lnTo>
                  <a:lnTo>
                    <a:pt x="0" y="303170"/>
                  </a:lnTo>
                  <a:close/>
                </a:path>
              </a:pathLst>
            </a:custGeom>
            <a:solidFill>
              <a:srgbClr val="1A1A1A"/>
            </a:solidFill>
          </p:spPr>
        </p:sp>
        <p:sp>
          <p:nvSpPr>
            <p:cNvPr name="TextBox 15" id="15"/>
            <p:cNvSpPr txBox="true"/>
            <p:nvPr/>
          </p:nvSpPr>
          <p:spPr>
            <a:xfrm>
              <a:off x="0" y="-57150"/>
              <a:ext cx="914964" cy="360320"/>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Research database </a:t>
              </a:r>
            </a:p>
          </p:txBody>
        </p:sp>
      </p:grpSp>
      <p:sp>
        <p:nvSpPr>
          <p:cNvPr name="Freeform 16" id="16"/>
          <p:cNvSpPr/>
          <p:nvPr/>
        </p:nvSpPr>
        <p:spPr>
          <a:xfrm flipH="false" flipV="false" rot="0">
            <a:off x="4460638" y="8290531"/>
            <a:ext cx="2399176" cy="1771028"/>
          </a:xfrm>
          <a:custGeom>
            <a:avLst/>
            <a:gdLst/>
            <a:ahLst/>
            <a:cxnLst/>
            <a:rect r="r" b="b" t="t" l="l"/>
            <a:pathLst>
              <a:path h="1771028" w="2399176">
                <a:moveTo>
                  <a:pt x="0" y="0"/>
                </a:moveTo>
                <a:lnTo>
                  <a:pt x="2399176" y="0"/>
                </a:lnTo>
                <a:lnTo>
                  <a:pt x="2399176" y="1771028"/>
                </a:lnTo>
                <a:lnTo>
                  <a:pt x="0" y="17710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2106506" y="8290531"/>
            <a:ext cx="1203345" cy="1321038"/>
          </a:xfrm>
          <a:custGeom>
            <a:avLst/>
            <a:gdLst/>
            <a:ahLst/>
            <a:cxnLst/>
            <a:rect r="r" b="b" t="t" l="l"/>
            <a:pathLst>
              <a:path h="1321038" w="1203345">
                <a:moveTo>
                  <a:pt x="0" y="0"/>
                </a:moveTo>
                <a:lnTo>
                  <a:pt x="1203345" y="0"/>
                </a:lnTo>
                <a:lnTo>
                  <a:pt x="1203345" y="1321038"/>
                </a:lnTo>
                <a:lnTo>
                  <a:pt x="0" y="13210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8520260" y="6568921"/>
            <a:ext cx="1346402" cy="1236241"/>
          </a:xfrm>
          <a:custGeom>
            <a:avLst/>
            <a:gdLst/>
            <a:ahLst/>
            <a:cxnLst/>
            <a:rect r="r" b="b" t="t" l="l"/>
            <a:pathLst>
              <a:path h="1236241" w="1346402">
                <a:moveTo>
                  <a:pt x="0" y="0"/>
                </a:moveTo>
                <a:lnTo>
                  <a:pt x="1346402" y="0"/>
                </a:lnTo>
                <a:lnTo>
                  <a:pt x="1346402" y="1236242"/>
                </a:lnTo>
                <a:lnTo>
                  <a:pt x="0" y="12362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16401887" y="8758044"/>
            <a:ext cx="1886113" cy="1886113"/>
          </a:xfrm>
          <a:custGeom>
            <a:avLst/>
            <a:gdLst/>
            <a:ahLst/>
            <a:cxnLst/>
            <a:rect r="r" b="b" t="t" l="l"/>
            <a:pathLst>
              <a:path h="1886113" w="1886113">
                <a:moveTo>
                  <a:pt x="0" y="0"/>
                </a:moveTo>
                <a:lnTo>
                  <a:pt x="1886113" y="0"/>
                </a:lnTo>
                <a:lnTo>
                  <a:pt x="1886113" y="1886113"/>
                </a:lnTo>
                <a:lnTo>
                  <a:pt x="0" y="1886113"/>
                </a:lnTo>
                <a:lnTo>
                  <a:pt x="0" y="0"/>
                </a:lnTo>
                <a:close/>
              </a:path>
            </a:pathLst>
          </a:custGeom>
          <a:blipFill>
            <a:blip r:embed="rId14"/>
            <a:stretch>
              <a:fillRect l="0" t="0" r="0" b="0"/>
            </a:stretch>
          </a:blipFill>
        </p:spPr>
      </p:sp>
      <p:sp>
        <p:nvSpPr>
          <p:cNvPr name="TextBox 20" id="20"/>
          <p:cNvSpPr txBox="true"/>
          <p:nvPr/>
        </p:nvSpPr>
        <p:spPr>
          <a:xfrm rot="0">
            <a:off x="1424790" y="4643134"/>
            <a:ext cx="4554748" cy="1669161"/>
          </a:xfrm>
          <a:prstGeom prst="rect">
            <a:avLst/>
          </a:prstGeom>
        </p:spPr>
        <p:txBody>
          <a:bodyPr anchor="t" rtlCol="false" tIns="0" lIns="0" bIns="0" rIns="0">
            <a:spAutoFit/>
          </a:bodyPr>
          <a:lstStyle/>
          <a:p>
            <a:pPr algn="ctr">
              <a:lnSpc>
                <a:spcPts val="3311"/>
              </a:lnSpc>
              <a:spcBef>
                <a:spcPct val="0"/>
              </a:spcBef>
            </a:pPr>
            <a:r>
              <a:rPr lang="en-US" sz="2400" spc="235">
                <a:solidFill>
                  <a:srgbClr val="231F20"/>
                </a:solidFill>
                <a:latin typeface="DM Sans"/>
                <a:ea typeface="DM Sans"/>
                <a:cs typeface="DM Sans"/>
                <a:sym typeface="DM Sans"/>
              </a:rPr>
              <a:t>Unhealthy stem cells can proliferate uncontrollably, potentially leading to tumor formation.</a:t>
            </a:r>
          </a:p>
        </p:txBody>
      </p:sp>
      <p:sp>
        <p:nvSpPr>
          <p:cNvPr name="TextBox 21" id="21"/>
          <p:cNvSpPr txBox="true"/>
          <p:nvPr/>
        </p:nvSpPr>
        <p:spPr>
          <a:xfrm rot="0">
            <a:off x="608105" y="552450"/>
            <a:ext cx="12705296" cy="857250"/>
          </a:xfrm>
          <a:prstGeom prst="rect">
            <a:avLst/>
          </a:prstGeom>
        </p:spPr>
        <p:txBody>
          <a:bodyPr anchor="t" rtlCol="false" tIns="0" lIns="0" bIns="0" rIns="0">
            <a:spAutoFit/>
          </a:bodyPr>
          <a:lstStyle/>
          <a:p>
            <a:pPr algn="ctr">
              <a:lnSpc>
                <a:spcPts val="6900"/>
              </a:lnSpc>
            </a:pPr>
            <a:r>
              <a:rPr lang="en-US" b="true" sz="5000" spc="265">
                <a:solidFill>
                  <a:srgbClr val="224C8D"/>
                </a:solidFill>
                <a:latin typeface="Oswald Bold"/>
                <a:ea typeface="Oswald Bold"/>
                <a:cs typeface="Oswald Bold"/>
                <a:sym typeface="Oswald Bold"/>
              </a:rPr>
              <a:t>CHALLENGES IN STEM CELL REGENERATION</a:t>
            </a:r>
          </a:p>
        </p:txBody>
      </p:sp>
      <p:sp>
        <p:nvSpPr>
          <p:cNvPr name="TextBox 22" id="22"/>
          <p:cNvSpPr txBox="true"/>
          <p:nvPr/>
        </p:nvSpPr>
        <p:spPr>
          <a:xfrm rot="0">
            <a:off x="6859814" y="3832366"/>
            <a:ext cx="4797082" cy="1250061"/>
          </a:xfrm>
          <a:prstGeom prst="rect">
            <a:avLst/>
          </a:prstGeom>
        </p:spPr>
        <p:txBody>
          <a:bodyPr anchor="t" rtlCol="false" tIns="0" lIns="0" bIns="0" rIns="0">
            <a:spAutoFit/>
          </a:bodyPr>
          <a:lstStyle/>
          <a:p>
            <a:pPr algn="ctr">
              <a:lnSpc>
                <a:spcPts val="3311"/>
              </a:lnSpc>
              <a:spcBef>
                <a:spcPct val="0"/>
              </a:spcBef>
            </a:pPr>
            <a:r>
              <a:rPr lang="en-US" sz="2400" spc="235">
                <a:solidFill>
                  <a:srgbClr val="231F20"/>
                </a:solidFill>
                <a:latin typeface="DM Sans"/>
                <a:ea typeface="DM Sans"/>
                <a:cs typeface="DM Sans"/>
                <a:sym typeface="DM Sans"/>
              </a:rPr>
              <a:t>It is difficult to predict what type of cell a stem cell will become.</a:t>
            </a:r>
          </a:p>
        </p:txBody>
      </p:sp>
      <p:sp>
        <p:nvSpPr>
          <p:cNvPr name="TextBox 23" id="23"/>
          <p:cNvSpPr txBox="true"/>
          <p:nvPr/>
        </p:nvSpPr>
        <p:spPr>
          <a:xfrm rot="0">
            <a:off x="13029989" y="4643134"/>
            <a:ext cx="4812759" cy="1250061"/>
          </a:xfrm>
          <a:prstGeom prst="rect">
            <a:avLst/>
          </a:prstGeom>
        </p:spPr>
        <p:txBody>
          <a:bodyPr anchor="t" rtlCol="false" tIns="0" lIns="0" bIns="0" rIns="0">
            <a:spAutoFit/>
          </a:bodyPr>
          <a:lstStyle/>
          <a:p>
            <a:pPr algn="ctr">
              <a:lnSpc>
                <a:spcPts val="3311"/>
              </a:lnSpc>
              <a:spcBef>
                <a:spcPct val="0"/>
              </a:spcBef>
            </a:pPr>
            <a:r>
              <a:rPr lang="en-US" sz="2400" spc="235">
                <a:solidFill>
                  <a:srgbClr val="231F20"/>
                </a:solidFill>
                <a:latin typeface="DM Sans"/>
                <a:ea typeface="DM Sans"/>
                <a:cs typeface="DM Sans"/>
                <a:sym typeface="DM Sans"/>
              </a:rPr>
              <a:t>Databases mapping stem cell DNA to potential cell types are limited.</a:t>
            </a:r>
          </a:p>
        </p:txBody>
      </p:sp>
      <p:sp>
        <p:nvSpPr>
          <p:cNvPr name="TextBox 24" id="24"/>
          <p:cNvSpPr txBox="true"/>
          <p:nvPr/>
        </p:nvSpPr>
        <p:spPr>
          <a:xfrm rot="0">
            <a:off x="371945" y="9641814"/>
            <a:ext cx="239554" cy="582930"/>
          </a:xfrm>
          <a:prstGeom prst="rect">
            <a:avLst/>
          </a:prstGeom>
        </p:spPr>
        <p:txBody>
          <a:bodyPr anchor="t" rtlCol="false" tIns="0" lIns="0" bIns="0" rIns="0">
            <a:spAutoFit/>
          </a:bodyPr>
          <a:lstStyle/>
          <a:p>
            <a:pPr algn="ctr">
              <a:lnSpc>
                <a:spcPts val="4679"/>
              </a:lnSpc>
              <a:spcBef>
                <a:spcPct val="0"/>
              </a:spcBef>
            </a:pPr>
            <a:r>
              <a:rPr lang="en-US" b="true" sz="3599">
                <a:solidFill>
                  <a:srgbClr val="000000"/>
                </a:solidFill>
                <a:latin typeface="Oswald Bold"/>
                <a:ea typeface="Oswald Bold"/>
                <a:cs typeface="Oswald Bold"/>
                <a:sym typeface="Oswald Bold"/>
              </a:rPr>
              <a:t>4</a:t>
            </a:r>
          </a:p>
        </p:txBody>
      </p:sp>
      <p:sp>
        <p:nvSpPr>
          <p:cNvPr name="Freeform 25" id="25"/>
          <p:cNvSpPr/>
          <p:nvPr/>
        </p:nvSpPr>
        <p:spPr>
          <a:xfrm flipH="false" flipV="false" rot="0">
            <a:off x="14385366" y="-6321202"/>
            <a:ext cx="10028932" cy="9878498"/>
          </a:xfrm>
          <a:custGeom>
            <a:avLst/>
            <a:gdLst/>
            <a:ahLst/>
            <a:cxnLst/>
            <a:rect r="r" b="b" t="t" l="l"/>
            <a:pathLst>
              <a:path h="9878498" w="10028932">
                <a:moveTo>
                  <a:pt x="0" y="0"/>
                </a:moveTo>
                <a:lnTo>
                  <a:pt x="10028933" y="0"/>
                </a:lnTo>
                <a:lnTo>
                  <a:pt x="10028933" y="9878498"/>
                </a:lnTo>
                <a:lnTo>
                  <a:pt x="0" y="98784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6" id="26"/>
          <p:cNvSpPr/>
          <p:nvPr/>
        </p:nvSpPr>
        <p:spPr>
          <a:xfrm flipH="false" flipV="false" rot="0">
            <a:off x="-6326768" y="6645670"/>
            <a:ext cx="10028932" cy="9878498"/>
          </a:xfrm>
          <a:custGeom>
            <a:avLst/>
            <a:gdLst/>
            <a:ahLst/>
            <a:cxnLst/>
            <a:rect r="r" b="b" t="t" l="l"/>
            <a:pathLst>
              <a:path h="9878498" w="10028932">
                <a:moveTo>
                  <a:pt x="0" y="0"/>
                </a:moveTo>
                <a:lnTo>
                  <a:pt x="10028932" y="0"/>
                </a:lnTo>
                <a:lnTo>
                  <a:pt x="10028932" y="9878499"/>
                </a:lnTo>
                <a:lnTo>
                  <a:pt x="0" y="987849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3"/>
            <a:stretch>
              <a:fillRect l="0" t="-38888" r="0" b="-38888"/>
            </a:stretch>
          </a:blipFill>
        </p:spPr>
      </p:sp>
      <p:sp>
        <p:nvSpPr>
          <p:cNvPr name="Freeform 3" id="3"/>
          <p:cNvSpPr/>
          <p:nvPr/>
        </p:nvSpPr>
        <p:spPr>
          <a:xfrm flipH="false" flipV="false" rot="0">
            <a:off x="16401887" y="8758044"/>
            <a:ext cx="1886113" cy="1886113"/>
          </a:xfrm>
          <a:custGeom>
            <a:avLst/>
            <a:gdLst/>
            <a:ahLst/>
            <a:cxnLst/>
            <a:rect r="r" b="b" t="t" l="l"/>
            <a:pathLst>
              <a:path h="1886113" w="1886113">
                <a:moveTo>
                  <a:pt x="0" y="0"/>
                </a:moveTo>
                <a:lnTo>
                  <a:pt x="1886113" y="0"/>
                </a:lnTo>
                <a:lnTo>
                  <a:pt x="1886113" y="1886113"/>
                </a:lnTo>
                <a:lnTo>
                  <a:pt x="0" y="1886113"/>
                </a:lnTo>
                <a:lnTo>
                  <a:pt x="0" y="0"/>
                </a:lnTo>
                <a:close/>
              </a:path>
            </a:pathLst>
          </a:custGeom>
          <a:blipFill>
            <a:blip r:embed="rId4"/>
            <a:stretch>
              <a:fillRect l="0" t="0" r="0" b="0"/>
            </a:stretch>
          </a:blipFill>
        </p:spPr>
      </p:sp>
      <p:sp>
        <p:nvSpPr>
          <p:cNvPr name="TextBox 4" id="4"/>
          <p:cNvSpPr txBox="true"/>
          <p:nvPr/>
        </p:nvSpPr>
        <p:spPr>
          <a:xfrm rot="0">
            <a:off x="2791352" y="2914650"/>
            <a:ext cx="12705296" cy="4362450"/>
          </a:xfrm>
          <a:prstGeom prst="rect">
            <a:avLst/>
          </a:prstGeom>
        </p:spPr>
        <p:txBody>
          <a:bodyPr anchor="t" rtlCol="false" tIns="0" lIns="0" bIns="0" rIns="0">
            <a:spAutoFit/>
          </a:bodyPr>
          <a:lstStyle/>
          <a:p>
            <a:pPr algn="ctr">
              <a:lnSpc>
                <a:spcPts val="6900"/>
              </a:lnSpc>
            </a:pPr>
            <a:r>
              <a:rPr lang="en-US" b="true" sz="5000" spc="265">
                <a:solidFill>
                  <a:srgbClr val="231F20"/>
                </a:solidFill>
                <a:latin typeface="Oswald Bold"/>
                <a:ea typeface="Oswald Bold"/>
                <a:cs typeface="Oswald Bold"/>
                <a:sym typeface="Oswald Bold"/>
              </a:rPr>
              <a:t>DID YOU KNOW YOU CAN PRINT AN ORGAN</a:t>
            </a:r>
            <a:r>
              <a:rPr lang="en-US" b="true" sz="5000" spc="265">
                <a:solidFill>
                  <a:srgbClr val="231F20"/>
                </a:solidFill>
                <a:latin typeface="Oswald Bold"/>
                <a:ea typeface="Oswald Bold"/>
                <a:cs typeface="Oswald Bold"/>
                <a:sym typeface="Oswald Bold"/>
              </a:rPr>
              <a:t> </a:t>
            </a:r>
          </a:p>
          <a:p>
            <a:pPr algn="ctr">
              <a:lnSpc>
                <a:spcPts val="6900"/>
              </a:lnSpc>
            </a:pPr>
            <a:r>
              <a:rPr lang="en-US" b="true" sz="5000" spc="265">
                <a:solidFill>
                  <a:srgbClr val="231F20"/>
                </a:solidFill>
                <a:latin typeface="Oswald Bold"/>
                <a:ea typeface="Oswald Bold"/>
                <a:cs typeface="Oswald Bold"/>
                <a:sym typeface="Oswald Bold"/>
              </a:rPr>
              <a:t> with 3D bio-impression, </a:t>
            </a:r>
          </a:p>
          <a:p>
            <a:pPr algn="ctr">
              <a:lnSpc>
                <a:spcPts val="6900"/>
              </a:lnSpc>
            </a:pPr>
            <a:r>
              <a:rPr lang="en-US" b="true" sz="5000" spc="265">
                <a:solidFill>
                  <a:srgbClr val="231F20"/>
                </a:solidFill>
                <a:latin typeface="Oswald Bold"/>
                <a:ea typeface="Oswald Bold"/>
                <a:cs typeface="Oswald Bold"/>
                <a:sym typeface="Oswald Bold"/>
              </a:rPr>
              <a:t>just like copying a paper with a printer?</a:t>
            </a:r>
          </a:p>
          <a:p>
            <a:pPr algn="ctr">
              <a:lnSpc>
                <a:spcPts val="6900"/>
              </a:lnSpc>
            </a:pPr>
          </a:p>
        </p:txBody>
      </p:sp>
      <p:sp>
        <p:nvSpPr>
          <p:cNvPr name="TextBox 5" id="5"/>
          <p:cNvSpPr txBox="true"/>
          <p:nvPr/>
        </p:nvSpPr>
        <p:spPr>
          <a:xfrm rot="0">
            <a:off x="375338" y="9641814"/>
            <a:ext cx="232767" cy="582930"/>
          </a:xfrm>
          <a:prstGeom prst="rect">
            <a:avLst/>
          </a:prstGeom>
        </p:spPr>
        <p:txBody>
          <a:bodyPr anchor="t" rtlCol="false" tIns="0" lIns="0" bIns="0" rIns="0">
            <a:spAutoFit/>
          </a:bodyPr>
          <a:lstStyle/>
          <a:p>
            <a:pPr algn="ctr">
              <a:lnSpc>
                <a:spcPts val="4679"/>
              </a:lnSpc>
              <a:spcBef>
                <a:spcPct val="0"/>
              </a:spcBef>
            </a:pPr>
            <a:r>
              <a:rPr lang="en-US" b="true" sz="3599">
                <a:solidFill>
                  <a:srgbClr val="000000"/>
                </a:solidFill>
                <a:latin typeface="Oswald Bold"/>
                <a:ea typeface="Oswald Bold"/>
                <a:cs typeface="Oswald Bold"/>
                <a:sym typeface="Oswald Bold"/>
              </a:rPr>
              <a:t>5</a:t>
            </a:r>
          </a:p>
        </p:txBody>
      </p:sp>
      <p:sp>
        <p:nvSpPr>
          <p:cNvPr name="Freeform 6" id="6"/>
          <p:cNvSpPr/>
          <p:nvPr/>
        </p:nvSpPr>
        <p:spPr>
          <a:xfrm flipH="false" flipV="false" rot="0">
            <a:off x="14863254" y="-6284860"/>
            <a:ext cx="10028932" cy="9878498"/>
          </a:xfrm>
          <a:custGeom>
            <a:avLst/>
            <a:gdLst/>
            <a:ahLst/>
            <a:cxnLst/>
            <a:rect r="r" b="b" t="t" l="l"/>
            <a:pathLst>
              <a:path h="9878498" w="10028932">
                <a:moveTo>
                  <a:pt x="0" y="0"/>
                </a:moveTo>
                <a:lnTo>
                  <a:pt x="10028932" y="0"/>
                </a:lnTo>
                <a:lnTo>
                  <a:pt x="10028932" y="9878498"/>
                </a:lnTo>
                <a:lnTo>
                  <a:pt x="0" y="98784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6641682" y="7095989"/>
            <a:ext cx="10028932" cy="9878498"/>
          </a:xfrm>
          <a:custGeom>
            <a:avLst/>
            <a:gdLst/>
            <a:ahLst/>
            <a:cxnLst/>
            <a:rect r="r" b="b" t="t" l="l"/>
            <a:pathLst>
              <a:path h="9878498" w="10028932">
                <a:moveTo>
                  <a:pt x="0" y="0"/>
                </a:moveTo>
                <a:lnTo>
                  <a:pt x="10028932" y="0"/>
                </a:lnTo>
                <a:lnTo>
                  <a:pt x="10028932" y="9878498"/>
                </a:lnTo>
                <a:lnTo>
                  <a:pt x="0" y="98784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3"/>
            <a:stretch>
              <a:fillRect l="0" t="-38888" r="0" b="-38888"/>
            </a:stretch>
          </a:blipFill>
        </p:spPr>
      </p:sp>
      <p:grpSp>
        <p:nvGrpSpPr>
          <p:cNvPr name="Group 3" id="3"/>
          <p:cNvGrpSpPr/>
          <p:nvPr/>
        </p:nvGrpSpPr>
        <p:grpSpPr>
          <a:xfrm rot="0">
            <a:off x="13594621" y="2703482"/>
            <a:ext cx="4082403" cy="1844536"/>
            <a:chOff x="0" y="0"/>
            <a:chExt cx="1144982" cy="517333"/>
          </a:xfrm>
        </p:grpSpPr>
        <p:sp>
          <p:nvSpPr>
            <p:cNvPr name="Freeform 4" id="4"/>
            <p:cNvSpPr/>
            <p:nvPr/>
          </p:nvSpPr>
          <p:spPr>
            <a:xfrm flipH="false" flipV="false" rot="0">
              <a:off x="0" y="0"/>
              <a:ext cx="1144982" cy="517333"/>
            </a:xfrm>
            <a:custGeom>
              <a:avLst/>
              <a:gdLst/>
              <a:ahLst/>
              <a:cxnLst/>
              <a:rect r="r" b="b" t="t" l="l"/>
              <a:pathLst>
                <a:path h="517333" w="1144982">
                  <a:moveTo>
                    <a:pt x="58789" y="0"/>
                  </a:moveTo>
                  <a:lnTo>
                    <a:pt x="1086194" y="0"/>
                  </a:lnTo>
                  <a:cubicBezTo>
                    <a:pt x="1118662" y="0"/>
                    <a:pt x="1144982" y="26321"/>
                    <a:pt x="1144982" y="58789"/>
                  </a:cubicBezTo>
                  <a:lnTo>
                    <a:pt x="1144982" y="458544"/>
                  </a:lnTo>
                  <a:cubicBezTo>
                    <a:pt x="1144982" y="474136"/>
                    <a:pt x="1138789" y="489089"/>
                    <a:pt x="1127764" y="500114"/>
                  </a:cubicBezTo>
                  <a:cubicBezTo>
                    <a:pt x="1116739" y="511139"/>
                    <a:pt x="1101785" y="517333"/>
                    <a:pt x="1086194" y="517333"/>
                  </a:cubicBezTo>
                  <a:lnTo>
                    <a:pt x="58789" y="517333"/>
                  </a:lnTo>
                  <a:cubicBezTo>
                    <a:pt x="26321" y="517333"/>
                    <a:pt x="0" y="491012"/>
                    <a:pt x="0" y="458544"/>
                  </a:cubicBezTo>
                  <a:lnTo>
                    <a:pt x="0" y="58789"/>
                  </a:lnTo>
                  <a:cubicBezTo>
                    <a:pt x="0" y="26321"/>
                    <a:pt x="26321" y="0"/>
                    <a:pt x="58789" y="0"/>
                  </a:cubicBezTo>
                  <a:close/>
                </a:path>
              </a:pathLst>
            </a:custGeom>
            <a:solidFill>
              <a:srgbClr val="FFFFFF">
                <a:alpha val="98824"/>
              </a:srgbClr>
            </a:solidFill>
          </p:spPr>
        </p:sp>
        <p:sp>
          <p:nvSpPr>
            <p:cNvPr name="TextBox 5" id="5"/>
            <p:cNvSpPr txBox="true"/>
            <p:nvPr/>
          </p:nvSpPr>
          <p:spPr>
            <a:xfrm>
              <a:off x="0" y="-19050"/>
              <a:ext cx="1144982" cy="536383"/>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6401887" y="8758044"/>
            <a:ext cx="1886113" cy="1886113"/>
          </a:xfrm>
          <a:custGeom>
            <a:avLst/>
            <a:gdLst/>
            <a:ahLst/>
            <a:cxnLst/>
            <a:rect r="r" b="b" t="t" l="l"/>
            <a:pathLst>
              <a:path h="1886113" w="1886113">
                <a:moveTo>
                  <a:pt x="0" y="0"/>
                </a:moveTo>
                <a:lnTo>
                  <a:pt x="1886113" y="0"/>
                </a:lnTo>
                <a:lnTo>
                  <a:pt x="1886113" y="1886113"/>
                </a:lnTo>
                <a:lnTo>
                  <a:pt x="0" y="1886113"/>
                </a:lnTo>
                <a:lnTo>
                  <a:pt x="0" y="0"/>
                </a:lnTo>
                <a:close/>
              </a:path>
            </a:pathLst>
          </a:custGeom>
          <a:blipFill>
            <a:blip r:embed="rId4"/>
            <a:stretch>
              <a:fillRect l="0" t="0" r="0" b="0"/>
            </a:stretch>
          </a:blipFill>
        </p:spPr>
      </p:sp>
      <p:grpSp>
        <p:nvGrpSpPr>
          <p:cNvPr name="Group 7" id="7"/>
          <p:cNvGrpSpPr>
            <a:grpSpLocks noChangeAspect="true"/>
          </p:cNvGrpSpPr>
          <p:nvPr/>
        </p:nvGrpSpPr>
        <p:grpSpPr>
          <a:xfrm rot="0">
            <a:off x="4570708" y="2349087"/>
            <a:ext cx="9146584" cy="5246370"/>
            <a:chOff x="0" y="0"/>
            <a:chExt cx="7981950" cy="4578350"/>
          </a:xfrm>
        </p:grpSpPr>
        <p:sp>
          <p:nvSpPr>
            <p:cNvPr name="Freeform 8" id="8"/>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9" id="9"/>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0" id="10"/>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1" id="11"/>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2" id="12"/>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2809" t="-7195" r="-2810" b="-8266"/>
              </a:stretch>
            </a:blipFill>
          </p:spPr>
        </p:sp>
      </p:grpSp>
      <p:sp>
        <p:nvSpPr>
          <p:cNvPr name="Freeform 13" id="13"/>
          <p:cNvSpPr/>
          <p:nvPr/>
        </p:nvSpPr>
        <p:spPr>
          <a:xfrm flipH="false" flipV="false" rot="0">
            <a:off x="13594621" y="2703482"/>
            <a:ext cx="4082403" cy="1908523"/>
          </a:xfrm>
          <a:custGeom>
            <a:avLst/>
            <a:gdLst/>
            <a:ahLst/>
            <a:cxnLst/>
            <a:rect r="r" b="b" t="t" l="l"/>
            <a:pathLst>
              <a:path h="1908523" w="4082403">
                <a:moveTo>
                  <a:pt x="0" y="0"/>
                </a:moveTo>
                <a:lnTo>
                  <a:pt x="4082403" y="0"/>
                </a:lnTo>
                <a:lnTo>
                  <a:pt x="4082403" y="1908523"/>
                </a:lnTo>
                <a:lnTo>
                  <a:pt x="0" y="19085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598228" y="552450"/>
            <a:ext cx="3330281" cy="857250"/>
          </a:xfrm>
          <a:prstGeom prst="rect">
            <a:avLst/>
          </a:prstGeom>
        </p:spPr>
        <p:txBody>
          <a:bodyPr anchor="t" rtlCol="false" tIns="0" lIns="0" bIns="0" rIns="0">
            <a:spAutoFit/>
          </a:bodyPr>
          <a:lstStyle/>
          <a:p>
            <a:pPr algn="l">
              <a:lnSpc>
                <a:spcPts val="6900"/>
              </a:lnSpc>
            </a:pPr>
            <a:r>
              <a:rPr lang="en-US" b="true" sz="5000" spc="490">
                <a:solidFill>
                  <a:srgbClr val="224C8D"/>
                </a:solidFill>
                <a:latin typeface="Oswald Bold"/>
                <a:ea typeface="Oswald Bold"/>
                <a:cs typeface="Oswald Bold"/>
                <a:sym typeface="Oswald Bold"/>
              </a:rPr>
              <a:t>SOLUTION </a:t>
            </a:r>
          </a:p>
        </p:txBody>
      </p:sp>
      <p:sp>
        <p:nvSpPr>
          <p:cNvPr name="TextBox 15" id="15"/>
          <p:cNvSpPr txBox="true"/>
          <p:nvPr/>
        </p:nvSpPr>
        <p:spPr>
          <a:xfrm rot="0">
            <a:off x="144489" y="9488960"/>
            <a:ext cx="245983" cy="582930"/>
          </a:xfrm>
          <a:prstGeom prst="rect">
            <a:avLst/>
          </a:prstGeom>
        </p:spPr>
        <p:txBody>
          <a:bodyPr anchor="t" rtlCol="false" tIns="0" lIns="0" bIns="0" rIns="0">
            <a:spAutoFit/>
          </a:bodyPr>
          <a:lstStyle/>
          <a:p>
            <a:pPr algn="ctr">
              <a:lnSpc>
                <a:spcPts val="4679"/>
              </a:lnSpc>
              <a:spcBef>
                <a:spcPct val="0"/>
              </a:spcBef>
            </a:pPr>
            <a:r>
              <a:rPr lang="en-US" b="true" sz="3599">
                <a:solidFill>
                  <a:srgbClr val="000000"/>
                </a:solidFill>
                <a:latin typeface="Oswald Bold"/>
                <a:ea typeface="Oswald Bold"/>
                <a:cs typeface="Oswald Bold"/>
                <a:sym typeface="Oswald Bold"/>
              </a:rPr>
              <a:t>6</a:t>
            </a:r>
          </a:p>
        </p:txBody>
      </p:sp>
      <p:sp>
        <p:nvSpPr>
          <p:cNvPr name="TextBox 16" id="16"/>
          <p:cNvSpPr txBox="true"/>
          <p:nvPr/>
        </p:nvSpPr>
        <p:spPr>
          <a:xfrm rot="0">
            <a:off x="14073313" y="2833905"/>
            <a:ext cx="3201273" cy="1526540"/>
          </a:xfrm>
          <a:prstGeom prst="rect">
            <a:avLst/>
          </a:prstGeom>
        </p:spPr>
        <p:txBody>
          <a:bodyPr anchor="t" rtlCol="false" tIns="0" lIns="0" bIns="0" rIns="0">
            <a:spAutoFit/>
          </a:bodyPr>
          <a:lstStyle/>
          <a:p>
            <a:pPr algn="l">
              <a:lnSpc>
                <a:spcPts val="4060"/>
              </a:lnSpc>
            </a:pPr>
            <a:r>
              <a:rPr lang="en-US" sz="2900">
                <a:solidFill>
                  <a:srgbClr val="100F0D"/>
                </a:solidFill>
                <a:latin typeface="DM Sans"/>
                <a:ea typeface="DM Sans"/>
                <a:cs typeface="DM Sans"/>
                <a:sym typeface="DM Sans"/>
              </a:rPr>
              <a:t>Accelerate the creation of specific Bio-Inks</a:t>
            </a:r>
          </a:p>
        </p:txBody>
      </p:sp>
      <p:sp>
        <p:nvSpPr>
          <p:cNvPr name="TextBox 17" id="17"/>
          <p:cNvSpPr txBox="true"/>
          <p:nvPr/>
        </p:nvSpPr>
        <p:spPr>
          <a:xfrm rot="0">
            <a:off x="2263368" y="9281382"/>
            <a:ext cx="13045916" cy="733425"/>
          </a:xfrm>
          <a:prstGeom prst="rect">
            <a:avLst/>
          </a:prstGeom>
        </p:spPr>
        <p:txBody>
          <a:bodyPr anchor="t" rtlCol="false" tIns="0" lIns="0" bIns="0" rIns="0">
            <a:spAutoFit/>
          </a:bodyPr>
          <a:lstStyle/>
          <a:p>
            <a:pPr algn="l" marL="323850" indent="-161925" lvl="1">
              <a:lnSpc>
                <a:spcPts val="1950"/>
              </a:lnSpc>
              <a:buFont typeface="Arial"/>
              <a:buChar char="•"/>
            </a:pPr>
            <a:r>
              <a:rPr lang="en-US" b="true" sz="1500">
                <a:solidFill>
                  <a:srgbClr val="224C8D"/>
                </a:solidFill>
                <a:latin typeface="Open Sauce Bold"/>
                <a:ea typeface="Open Sauce Bold"/>
                <a:cs typeface="Open Sauce Bold"/>
                <a:sym typeface="Open Sauce Bold"/>
              </a:rPr>
              <a:t>References :</a:t>
            </a:r>
          </a:p>
          <a:p>
            <a:pPr algn="l">
              <a:lnSpc>
                <a:spcPts val="1950"/>
              </a:lnSpc>
              <a:spcBef>
                <a:spcPct val="0"/>
              </a:spcBef>
            </a:pPr>
            <a:r>
              <a:rPr lang="en-US" sz="1500">
                <a:solidFill>
                  <a:srgbClr val="000000"/>
                </a:solidFill>
                <a:latin typeface="Open Sauce"/>
                <a:ea typeface="Open Sauce"/>
                <a:cs typeface="Open Sauce"/>
                <a:sym typeface="Open Sauce"/>
              </a:rPr>
              <a:t>     </a:t>
            </a:r>
            <a:r>
              <a:rPr lang="en-US" sz="1500">
                <a:solidFill>
                  <a:srgbClr val="000000"/>
                </a:solidFill>
                <a:latin typeface="Open Sauce"/>
                <a:ea typeface="Open Sauce"/>
                <a:cs typeface="Open Sauce"/>
                <a:sym typeface="Open Sauce"/>
              </a:rPr>
              <a:t>* </a:t>
            </a:r>
            <a:r>
              <a:rPr lang="en-US" sz="1500" u="sng">
                <a:solidFill>
                  <a:srgbClr val="000000"/>
                </a:solidFill>
                <a:latin typeface="Open Sauce"/>
                <a:ea typeface="Open Sauce"/>
                <a:cs typeface="Open Sauce"/>
                <a:sym typeface="Open Sauce"/>
                <a:hlinkClick r:id="rId8" tooltip="https://www.researchgate.net/publication/293171470_Evaluating_Cell_Processes_Quality_and_Biomarkers_in_Pluripotent_Stem_Cells_Using_Video_Bioinformatics"/>
              </a:rPr>
              <a:t>Evaluating Cell Processes, Quality, and Biomarkers in Pluripotent Stem Cells Using Video Bioinformatics</a:t>
            </a:r>
          </a:p>
          <a:p>
            <a:pPr algn="l">
              <a:lnSpc>
                <a:spcPts val="1950"/>
              </a:lnSpc>
              <a:spcBef>
                <a:spcPct val="0"/>
              </a:spcBef>
            </a:pPr>
            <a:r>
              <a:rPr lang="en-US" sz="1500">
                <a:solidFill>
                  <a:srgbClr val="000000"/>
                </a:solidFill>
                <a:latin typeface="Open Sauce"/>
                <a:ea typeface="Open Sauce"/>
                <a:cs typeface="Open Sauce"/>
                <a:sym typeface="Open Sauce"/>
              </a:rPr>
              <a:t>     </a:t>
            </a:r>
            <a:r>
              <a:rPr lang="en-US" sz="1500">
                <a:solidFill>
                  <a:srgbClr val="000000"/>
                </a:solidFill>
                <a:latin typeface="Open Sauce"/>
                <a:ea typeface="Open Sauce"/>
                <a:cs typeface="Open Sauce"/>
                <a:sym typeface="Open Sauce"/>
              </a:rPr>
              <a:t>* </a:t>
            </a:r>
            <a:r>
              <a:rPr lang="en-US" sz="1500" u="sng">
                <a:solidFill>
                  <a:srgbClr val="000000"/>
                </a:solidFill>
                <a:latin typeface="Open Sauce"/>
                <a:ea typeface="Open Sauce"/>
                <a:cs typeface="Open Sauce"/>
                <a:sym typeface="Open Sauce"/>
                <a:hlinkClick r:id="rId9" tooltip="https://www.nature.com/articles/s41598-023-51082-4"/>
              </a:rPr>
              <a:t>ROR2 expression predicts human induced pluripotent stem cell differentiation into neural stem/progenitor cells and GABAergic neurons</a:t>
            </a:r>
            <a:r>
              <a:rPr lang="en-US" sz="1500">
                <a:solidFill>
                  <a:srgbClr val="000000"/>
                </a:solidFill>
                <a:latin typeface="Open Sauce"/>
                <a:ea typeface="Open Sauce"/>
                <a:cs typeface="Open Sauce"/>
                <a:sym typeface="Open Sauce"/>
              </a:rPr>
              <a:t>  </a:t>
            </a:r>
          </a:p>
        </p:txBody>
      </p:sp>
      <p:grpSp>
        <p:nvGrpSpPr>
          <p:cNvPr name="Group 18" id="18"/>
          <p:cNvGrpSpPr/>
          <p:nvPr/>
        </p:nvGrpSpPr>
        <p:grpSpPr>
          <a:xfrm rot="0">
            <a:off x="13594621" y="5221605"/>
            <a:ext cx="4082403" cy="1844536"/>
            <a:chOff x="0" y="0"/>
            <a:chExt cx="1144982" cy="517333"/>
          </a:xfrm>
        </p:grpSpPr>
        <p:sp>
          <p:nvSpPr>
            <p:cNvPr name="Freeform 19" id="19"/>
            <p:cNvSpPr/>
            <p:nvPr/>
          </p:nvSpPr>
          <p:spPr>
            <a:xfrm flipH="false" flipV="false" rot="0">
              <a:off x="0" y="0"/>
              <a:ext cx="1144982" cy="517333"/>
            </a:xfrm>
            <a:custGeom>
              <a:avLst/>
              <a:gdLst/>
              <a:ahLst/>
              <a:cxnLst/>
              <a:rect r="r" b="b" t="t" l="l"/>
              <a:pathLst>
                <a:path h="517333" w="1144982">
                  <a:moveTo>
                    <a:pt x="58789" y="0"/>
                  </a:moveTo>
                  <a:lnTo>
                    <a:pt x="1086194" y="0"/>
                  </a:lnTo>
                  <a:cubicBezTo>
                    <a:pt x="1118662" y="0"/>
                    <a:pt x="1144982" y="26321"/>
                    <a:pt x="1144982" y="58789"/>
                  </a:cubicBezTo>
                  <a:lnTo>
                    <a:pt x="1144982" y="458544"/>
                  </a:lnTo>
                  <a:cubicBezTo>
                    <a:pt x="1144982" y="474136"/>
                    <a:pt x="1138789" y="489089"/>
                    <a:pt x="1127764" y="500114"/>
                  </a:cubicBezTo>
                  <a:cubicBezTo>
                    <a:pt x="1116739" y="511139"/>
                    <a:pt x="1101785" y="517333"/>
                    <a:pt x="1086194" y="517333"/>
                  </a:cubicBezTo>
                  <a:lnTo>
                    <a:pt x="58789" y="517333"/>
                  </a:lnTo>
                  <a:cubicBezTo>
                    <a:pt x="26321" y="517333"/>
                    <a:pt x="0" y="491012"/>
                    <a:pt x="0" y="458544"/>
                  </a:cubicBezTo>
                  <a:lnTo>
                    <a:pt x="0" y="58789"/>
                  </a:lnTo>
                  <a:cubicBezTo>
                    <a:pt x="0" y="26321"/>
                    <a:pt x="26321" y="0"/>
                    <a:pt x="58789" y="0"/>
                  </a:cubicBezTo>
                  <a:close/>
                </a:path>
              </a:pathLst>
            </a:custGeom>
            <a:solidFill>
              <a:srgbClr val="FFFFFF">
                <a:alpha val="98824"/>
              </a:srgbClr>
            </a:solidFill>
          </p:spPr>
        </p:sp>
        <p:sp>
          <p:nvSpPr>
            <p:cNvPr name="TextBox 20" id="20"/>
            <p:cNvSpPr txBox="true"/>
            <p:nvPr/>
          </p:nvSpPr>
          <p:spPr>
            <a:xfrm>
              <a:off x="0" y="-19050"/>
              <a:ext cx="1144982" cy="536383"/>
            </a:xfrm>
            <a:prstGeom prst="rect">
              <a:avLst/>
            </a:prstGeom>
          </p:spPr>
          <p:txBody>
            <a:bodyPr anchor="ctr" rtlCol="false" tIns="50800" lIns="50800" bIns="50800" rIns="50800"/>
            <a:lstStyle/>
            <a:p>
              <a:pPr algn="ctr">
                <a:lnSpc>
                  <a:spcPts val="2859"/>
                </a:lnSpc>
              </a:pPr>
            </a:p>
          </p:txBody>
        </p:sp>
      </p:grpSp>
      <p:sp>
        <p:nvSpPr>
          <p:cNvPr name="Freeform 21" id="21"/>
          <p:cNvSpPr/>
          <p:nvPr/>
        </p:nvSpPr>
        <p:spPr>
          <a:xfrm flipH="false" flipV="false" rot="0">
            <a:off x="13594621" y="5221605"/>
            <a:ext cx="4082403" cy="1908523"/>
          </a:xfrm>
          <a:custGeom>
            <a:avLst/>
            <a:gdLst/>
            <a:ahLst/>
            <a:cxnLst/>
            <a:rect r="r" b="b" t="t" l="l"/>
            <a:pathLst>
              <a:path h="1908523" w="4082403">
                <a:moveTo>
                  <a:pt x="0" y="0"/>
                </a:moveTo>
                <a:lnTo>
                  <a:pt x="4082403" y="0"/>
                </a:lnTo>
                <a:lnTo>
                  <a:pt x="4082403" y="1908524"/>
                </a:lnTo>
                <a:lnTo>
                  <a:pt x="0" y="19085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13966316" y="5609666"/>
            <a:ext cx="3415266" cy="1012190"/>
          </a:xfrm>
          <a:prstGeom prst="rect">
            <a:avLst/>
          </a:prstGeom>
        </p:spPr>
        <p:txBody>
          <a:bodyPr anchor="t" rtlCol="false" tIns="0" lIns="0" bIns="0" rIns="0">
            <a:spAutoFit/>
          </a:bodyPr>
          <a:lstStyle/>
          <a:p>
            <a:pPr algn="l">
              <a:lnSpc>
                <a:spcPts val="4060"/>
              </a:lnSpc>
            </a:pPr>
            <a:r>
              <a:rPr lang="en-US" sz="2900">
                <a:solidFill>
                  <a:srgbClr val="100F0D"/>
                </a:solidFill>
                <a:latin typeface="DM Sans"/>
                <a:ea typeface="DM Sans"/>
                <a:cs typeface="DM Sans"/>
                <a:sym typeface="DM Sans"/>
              </a:rPr>
              <a:t>Enriching the research database.</a:t>
            </a:r>
          </a:p>
        </p:txBody>
      </p:sp>
      <p:grpSp>
        <p:nvGrpSpPr>
          <p:cNvPr name="Group 23" id="23"/>
          <p:cNvGrpSpPr/>
          <p:nvPr/>
        </p:nvGrpSpPr>
        <p:grpSpPr>
          <a:xfrm rot="0">
            <a:off x="598228" y="2639495"/>
            <a:ext cx="4082403" cy="1844536"/>
            <a:chOff x="0" y="0"/>
            <a:chExt cx="1144982" cy="517333"/>
          </a:xfrm>
        </p:grpSpPr>
        <p:sp>
          <p:nvSpPr>
            <p:cNvPr name="Freeform 24" id="24"/>
            <p:cNvSpPr/>
            <p:nvPr/>
          </p:nvSpPr>
          <p:spPr>
            <a:xfrm flipH="false" flipV="false" rot="0">
              <a:off x="0" y="0"/>
              <a:ext cx="1144982" cy="517333"/>
            </a:xfrm>
            <a:custGeom>
              <a:avLst/>
              <a:gdLst/>
              <a:ahLst/>
              <a:cxnLst/>
              <a:rect r="r" b="b" t="t" l="l"/>
              <a:pathLst>
                <a:path h="517333" w="1144982">
                  <a:moveTo>
                    <a:pt x="58789" y="0"/>
                  </a:moveTo>
                  <a:lnTo>
                    <a:pt x="1086194" y="0"/>
                  </a:lnTo>
                  <a:cubicBezTo>
                    <a:pt x="1118662" y="0"/>
                    <a:pt x="1144982" y="26321"/>
                    <a:pt x="1144982" y="58789"/>
                  </a:cubicBezTo>
                  <a:lnTo>
                    <a:pt x="1144982" y="458544"/>
                  </a:lnTo>
                  <a:cubicBezTo>
                    <a:pt x="1144982" y="474136"/>
                    <a:pt x="1138789" y="489089"/>
                    <a:pt x="1127764" y="500114"/>
                  </a:cubicBezTo>
                  <a:cubicBezTo>
                    <a:pt x="1116739" y="511139"/>
                    <a:pt x="1101785" y="517333"/>
                    <a:pt x="1086194" y="517333"/>
                  </a:cubicBezTo>
                  <a:lnTo>
                    <a:pt x="58789" y="517333"/>
                  </a:lnTo>
                  <a:cubicBezTo>
                    <a:pt x="26321" y="517333"/>
                    <a:pt x="0" y="491012"/>
                    <a:pt x="0" y="458544"/>
                  </a:cubicBezTo>
                  <a:lnTo>
                    <a:pt x="0" y="58789"/>
                  </a:lnTo>
                  <a:cubicBezTo>
                    <a:pt x="0" y="26321"/>
                    <a:pt x="26321" y="0"/>
                    <a:pt x="58789" y="0"/>
                  </a:cubicBezTo>
                  <a:close/>
                </a:path>
              </a:pathLst>
            </a:custGeom>
            <a:solidFill>
              <a:srgbClr val="FFFFFF">
                <a:alpha val="98824"/>
              </a:srgbClr>
            </a:solidFill>
          </p:spPr>
        </p:sp>
        <p:sp>
          <p:nvSpPr>
            <p:cNvPr name="TextBox 25" id="25"/>
            <p:cNvSpPr txBox="true"/>
            <p:nvPr/>
          </p:nvSpPr>
          <p:spPr>
            <a:xfrm>
              <a:off x="0" y="-19050"/>
              <a:ext cx="1144982" cy="536383"/>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598228" y="2639495"/>
            <a:ext cx="4082403" cy="1908523"/>
          </a:xfrm>
          <a:custGeom>
            <a:avLst/>
            <a:gdLst/>
            <a:ahLst/>
            <a:cxnLst/>
            <a:rect r="r" b="b" t="t" l="l"/>
            <a:pathLst>
              <a:path h="1908523" w="4082403">
                <a:moveTo>
                  <a:pt x="0" y="0"/>
                </a:moveTo>
                <a:lnTo>
                  <a:pt x="4082403" y="0"/>
                </a:lnTo>
                <a:lnTo>
                  <a:pt x="4082403" y="1908523"/>
                </a:lnTo>
                <a:lnTo>
                  <a:pt x="0" y="19085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7" id="27"/>
          <p:cNvSpPr txBox="true"/>
          <p:nvPr/>
        </p:nvSpPr>
        <p:spPr>
          <a:xfrm rot="0">
            <a:off x="1076920" y="2769918"/>
            <a:ext cx="3201273" cy="1526540"/>
          </a:xfrm>
          <a:prstGeom prst="rect">
            <a:avLst/>
          </a:prstGeom>
        </p:spPr>
        <p:txBody>
          <a:bodyPr anchor="t" rtlCol="false" tIns="0" lIns="0" bIns="0" rIns="0">
            <a:spAutoFit/>
          </a:bodyPr>
          <a:lstStyle/>
          <a:p>
            <a:pPr algn="l">
              <a:lnSpc>
                <a:spcPts val="4060"/>
              </a:lnSpc>
            </a:pPr>
            <a:r>
              <a:rPr lang="en-US" sz="2900">
                <a:solidFill>
                  <a:srgbClr val="100F0D"/>
                </a:solidFill>
                <a:latin typeface="DM Sans"/>
                <a:ea typeface="DM Sans"/>
                <a:cs typeface="DM Sans"/>
                <a:sym typeface="DM Sans"/>
              </a:rPr>
              <a:t>Determine Healthiness of the stem cell</a:t>
            </a:r>
          </a:p>
        </p:txBody>
      </p:sp>
      <p:grpSp>
        <p:nvGrpSpPr>
          <p:cNvPr name="Group 28" id="28"/>
          <p:cNvGrpSpPr/>
          <p:nvPr/>
        </p:nvGrpSpPr>
        <p:grpSpPr>
          <a:xfrm rot="0">
            <a:off x="598228" y="5375097"/>
            <a:ext cx="4082403" cy="1844536"/>
            <a:chOff x="0" y="0"/>
            <a:chExt cx="1144982" cy="517333"/>
          </a:xfrm>
        </p:grpSpPr>
        <p:sp>
          <p:nvSpPr>
            <p:cNvPr name="Freeform 29" id="29"/>
            <p:cNvSpPr/>
            <p:nvPr/>
          </p:nvSpPr>
          <p:spPr>
            <a:xfrm flipH="false" flipV="false" rot="0">
              <a:off x="0" y="0"/>
              <a:ext cx="1144982" cy="517333"/>
            </a:xfrm>
            <a:custGeom>
              <a:avLst/>
              <a:gdLst/>
              <a:ahLst/>
              <a:cxnLst/>
              <a:rect r="r" b="b" t="t" l="l"/>
              <a:pathLst>
                <a:path h="517333" w="1144982">
                  <a:moveTo>
                    <a:pt x="58789" y="0"/>
                  </a:moveTo>
                  <a:lnTo>
                    <a:pt x="1086194" y="0"/>
                  </a:lnTo>
                  <a:cubicBezTo>
                    <a:pt x="1118662" y="0"/>
                    <a:pt x="1144982" y="26321"/>
                    <a:pt x="1144982" y="58789"/>
                  </a:cubicBezTo>
                  <a:lnTo>
                    <a:pt x="1144982" y="458544"/>
                  </a:lnTo>
                  <a:cubicBezTo>
                    <a:pt x="1144982" y="474136"/>
                    <a:pt x="1138789" y="489089"/>
                    <a:pt x="1127764" y="500114"/>
                  </a:cubicBezTo>
                  <a:cubicBezTo>
                    <a:pt x="1116739" y="511139"/>
                    <a:pt x="1101785" y="517333"/>
                    <a:pt x="1086194" y="517333"/>
                  </a:cubicBezTo>
                  <a:lnTo>
                    <a:pt x="58789" y="517333"/>
                  </a:lnTo>
                  <a:cubicBezTo>
                    <a:pt x="26321" y="517333"/>
                    <a:pt x="0" y="491012"/>
                    <a:pt x="0" y="458544"/>
                  </a:cubicBezTo>
                  <a:lnTo>
                    <a:pt x="0" y="58789"/>
                  </a:lnTo>
                  <a:cubicBezTo>
                    <a:pt x="0" y="26321"/>
                    <a:pt x="26321" y="0"/>
                    <a:pt x="58789" y="0"/>
                  </a:cubicBezTo>
                  <a:close/>
                </a:path>
              </a:pathLst>
            </a:custGeom>
            <a:solidFill>
              <a:srgbClr val="FFFFFF">
                <a:alpha val="98824"/>
              </a:srgbClr>
            </a:solidFill>
          </p:spPr>
        </p:sp>
        <p:sp>
          <p:nvSpPr>
            <p:cNvPr name="TextBox 30" id="30"/>
            <p:cNvSpPr txBox="true"/>
            <p:nvPr/>
          </p:nvSpPr>
          <p:spPr>
            <a:xfrm>
              <a:off x="0" y="-19050"/>
              <a:ext cx="1144982" cy="536383"/>
            </a:xfrm>
            <a:prstGeom prst="rect">
              <a:avLst/>
            </a:prstGeom>
          </p:spPr>
          <p:txBody>
            <a:bodyPr anchor="ctr" rtlCol="false" tIns="50800" lIns="50800" bIns="50800" rIns="50800"/>
            <a:lstStyle/>
            <a:p>
              <a:pPr algn="ctr">
                <a:lnSpc>
                  <a:spcPts val="2859"/>
                </a:lnSpc>
              </a:pPr>
            </a:p>
          </p:txBody>
        </p:sp>
      </p:grpSp>
      <p:sp>
        <p:nvSpPr>
          <p:cNvPr name="Freeform 31" id="31"/>
          <p:cNvSpPr/>
          <p:nvPr/>
        </p:nvSpPr>
        <p:spPr>
          <a:xfrm flipH="false" flipV="false" rot="0">
            <a:off x="598228" y="5375097"/>
            <a:ext cx="4082403" cy="1908523"/>
          </a:xfrm>
          <a:custGeom>
            <a:avLst/>
            <a:gdLst/>
            <a:ahLst/>
            <a:cxnLst/>
            <a:rect r="r" b="b" t="t" l="l"/>
            <a:pathLst>
              <a:path h="1908523" w="4082403">
                <a:moveTo>
                  <a:pt x="0" y="0"/>
                </a:moveTo>
                <a:lnTo>
                  <a:pt x="4082403" y="0"/>
                </a:lnTo>
                <a:lnTo>
                  <a:pt x="4082403" y="1908523"/>
                </a:lnTo>
                <a:lnTo>
                  <a:pt x="0" y="19085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2" id="32"/>
          <p:cNvSpPr txBox="true"/>
          <p:nvPr/>
        </p:nvSpPr>
        <p:spPr>
          <a:xfrm rot="0">
            <a:off x="803882" y="5539601"/>
            <a:ext cx="3766826" cy="1526540"/>
          </a:xfrm>
          <a:prstGeom prst="rect">
            <a:avLst/>
          </a:prstGeom>
        </p:spPr>
        <p:txBody>
          <a:bodyPr anchor="t" rtlCol="false" tIns="0" lIns="0" bIns="0" rIns="0">
            <a:spAutoFit/>
          </a:bodyPr>
          <a:lstStyle/>
          <a:p>
            <a:pPr algn="l">
              <a:lnSpc>
                <a:spcPts val="4060"/>
              </a:lnSpc>
            </a:pPr>
            <a:r>
              <a:rPr lang="en-US" sz="2900">
                <a:solidFill>
                  <a:srgbClr val="100F0D"/>
                </a:solidFill>
                <a:latin typeface="DM Sans"/>
                <a:ea typeface="DM Sans"/>
                <a:cs typeface="DM Sans"/>
                <a:sym typeface="DM Sans"/>
              </a:rPr>
              <a:t>Generate accurate predictions of cell differentiation types.</a:t>
            </a:r>
          </a:p>
        </p:txBody>
      </p:sp>
      <p:sp>
        <p:nvSpPr>
          <p:cNvPr name="Freeform 33" id="33"/>
          <p:cNvSpPr/>
          <p:nvPr/>
        </p:nvSpPr>
        <p:spPr>
          <a:xfrm flipH="false" flipV="false" rot="0">
            <a:off x="14783051" y="-6352343"/>
            <a:ext cx="10028932" cy="9878498"/>
          </a:xfrm>
          <a:custGeom>
            <a:avLst/>
            <a:gdLst/>
            <a:ahLst/>
            <a:cxnLst/>
            <a:rect r="r" b="b" t="t" l="l"/>
            <a:pathLst>
              <a:path h="9878498" w="10028932">
                <a:moveTo>
                  <a:pt x="0" y="0"/>
                </a:moveTo>
                <a:lnTo>
                  <a:pt x="10028932" y="0"/>
                </a:lnTo>
                <a:lnTo>
                  <a:pt x="10028932" y="9878498"/>
                </a:lnTo>
                <a:lnTo>
                  <a:pt x="0" y="98784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4" id="34"/>
          <p:cNvSpPr/>
          <p:nvPr/>
        </p:nvSpPr>
        <p:spPr>
          <a:xfrm flipH="false" flipV="false" rot="0">
            <a:off x="-7389503" y="7595457"/>
            <a:ext cx="10028932" cy="9878498"/>
          </a:xfrm>
          <a:custGeom>
            <a:avLst/>
            <a:gdLst/>
            <a:ahLst/>
            <a:cxnLst/>
            <a:rect r="r" b="b" t="t" l="l"/>
            <a:pathLst>
              <a:path h="9878498" w="10028932">
                <a:moveTo>
                  <a:pt x="0" y="0"/>
                </a:moveTo>
                <a:lnTo>
                  <a:pt x="10028933" y="0"/>
                </a:lnTo>
                <a:lnTo>
                  <a:pt x="10028933" y="9878499"/>
                </a:lnTo>
                <a:lnTo>
                  <a:pt x="0" y="98784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AutoShape 3" id="3"/>
          <p:cNvSpPr/>
          <p:nvPr/>
        </p:nvSpPr>
        <p:spPr>
          <a:xfrm flipV="true">
            <a:off x="4936655" y="3582590"/>
            <a:ext cx="0" cy="2673722"/>
          </a:xfrm>
          <a:prstGeom prst="line">
            <a:avLst/>
          </a:prstGeom>
          <a:ln cap="flat" w="9525">
            <a:solidFill>
              <a:srgbClr val="000000"/>
            </a:solidFill>
            <a:prstDash val="solid"/>
            <a:headEnd type="none" len="sm" w="sm"/>
            <a:tailEnd type="none" len="sm" w="sm"/>
          </a:ln>
        </p:spPr>
      </p:sp>
      <p:sp>
        <p:nvSpPr>
          <p:cNvPr name="AutoShape 4" id="4"/>
          <p:cNvSpPr/>
          <p:nvPr/>
        </p:nvSpPr>
        <p:spPr>
          <a:xfrm flipV="true">
            <a:off x="12499051" y="3379800"/>
            <a:ext cx="0" cy="2673722"/>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16401887" y="8758044"/>
            <a:ext cx="1886113" cy="1886113"/>
          </a:xfrm>
          <a:custGeom>
            <a:avLst/>
            <a:gdLst/>
            <a:ahLst/>
            <a:cxnLst/>
            <a:rect r="r" b="b" t="t" l="l"/>
            <a:pathLst>
              <a:path h="1886113" w="1886113">
                <a:moveTo>
                  <a:pt x="0" y="0"/>
                </a:moveTo>
                <a:lnTo>
                  <a:pt x="1886113" y="0"/>
                </a:lnTo>
                <a:lnTo>
                  <a:pt x="1886113" y="1886113"/>
                </a:lnTo>
                <a:lnTo>
                  <a:pt x="0" y="1886113"/>
                </a:lnTo>
                <a:lnTo>
                  <a:pt x="0" y="0"/>
                </a:lnTo>
                <a:close/>
              </a:path>
            </a:pathLst>
          </a:custGeom>
          <a:blipFill>
            <a:blip r:embed="rId3"/>
            <a:stretch>
              <a:fillRect l="0" t="0" r="0" b="0"/>
            </a:stretch>
          </a:blipFill>
        </p:spPr>
      </p:sp>
      <p:sp>
        <p:nvSpPr>
          <p:cNvPr name="Freeform 6" id="6"/>
          <p:cNvSpPr/>
          <p:nvPr/>
        </p:nvSpPr>
        <p:spPr>
          <a:xfrm flipH="false" flipV="false" rot="0">
            <a:off x="1028700" y="5350073"/>
            <a:ext cx="2377920" cy="1426752"/>
          </a:xfrm>
          <a:custGeom>
            <a:avLst/>
            <a:gdLst/>
            <a:ahLst/>
            <a:cxnLst/>
            <a:rect r="r" b="b" t="t" l="l"/>
            <a:pathLst>
              <a:path h="1426752" w="2377920">
                <a:moveTo>
                  <a:pt x="0" y="0"/>
                </a:moveTo>
                <a:lnTo>
                  <a:pt x="2377920" y="0"/>
                </a:lnTo>
                <a:lnTo>
                  <a:pt x="2377920" y="1426753"/>
                </a:lnTo>
                <a:lnTo>
                  <a:pt x="0" y="14267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41770" y="552450"/>
            <a:ext cx="4942040" cy="857250"/>
          </a:xfrm>
          <a:prstGeom prst="rect">
            <a:avLst/>
          </a:prstGeom>
        </p:spPr>
        <p:txBody>
          <a:bodyPr anchor="t" rtlCol="false" tIns="0" lIns="0" bIns="0" rIns="0">
            <a:spAutoFit/>
          </a:bodyPr>
          <a:lstStyle/>
          <a:p>
            <a:pPr algn="l">
              <a:lnSpc>
                <a:spcPts val="6900"/>
              </a:lnSpc>
            </a:pPr>
            <a:r>
              <a:rPr lang="en-US" b="true" sz="5000" spc="490">
                <a:solidFill>
                  <a:srgbClr val="224C8D"/>
                </a:solidFill>
                <a:latin typeface="Oswald Bold"/>
                <a:ea typeface="Oswald Bold"/>
                <a:cs typeface="Oswald Bold"/>
                <a:sym typeface="Oswald Bold"/>
              </a:rPr>
              <a:t>MARKET STUDY</a:t>
            </a:r>
            <a:r>
              <a:rPr lang="en-US" sz="5000" spc="490" b="true">
                <a:solidFill>
                  <a:srgbClr val="224C8D"/>
                </a:solidFill>
                <a:latin typeface="Oswald Bold"/>
                <a:ea typeface="Oswald Bold"/>
                <a:cs typeface="Oswald Bold"/>
                <a:sym typeface="Oswald Bold"/>
              </a:rPr>
              <a:t> </a:t>
            </a:r>
          </a:p>
        </p:txBody>
      </p:sp>
      <p:sp>
        <p:nvSpPr>
          <p:cNvPr name="TextBox 8" id="8"/>
          <p:cNvSpPr txBox="true"/>
          <p:nvPr/>
        </p:nvSpPr>
        <p:spPr>
          <a:xfrm rot="0">
            <a:off x="334345" y="9470795"/>
            <a:ext cx="200739" cy="582930"/>
          </a:xfrm>
          <a:prstGeom prst="rect">
            <a:avLst/>
          </a:prstGeom>
        </p:spPr>
        <p:txBody>
          <a:bodyPr anchor="t" rtlCol="false" tIns="0" lIns="0" bIns="0" rIns="0">
            <a:spAutoFit/>
          </a:bodyPr>
          <a:lstStyle/>
          <a:p>
            <a:pPr algn="ctr">
              <a:lnSpc>
                <a:spcPts val="4679"/>
              </a:lnSpc>
              <a:spcBef>
                <a:spcPct val="0"/>
              </a:spcBef>
            </a:pPr>
            <a:r>
              <a:rPr lang="en-US" b="true" sz="3599">
                <a:solidFill>
                  <a:srgbClr val="000000"/>
                </a:solidFill>
                <a:latin typeface="Oswald Bold"/>
                <a:ea typeface="Oswald Bold"/>
                <a:cs typeface="Oswald Bold"/>
                <a:sym typeface="Oswald Bold"/>
              </a:rPr>
              <a:t>7</a:t>
            </a:r>
          </a:p>
        </p:txBody>
      </p:sp>
      <p:grpSp>
        <p:nvGrpSpPr>
          <p:cNvPr name="Group 9" id="9"/>
          <p:cNvGrpSpPr/>
          <p:nvPr/>
        </p:nvGrpSpPr>
        <p:grpSpPr>
          <a:xfrm rot="0">
            <a:off x="-19144" y="3510174"/>
            <a:ext cx="4752265" cy="1409276"/>
            <a:chOff x="0" y="0"/>
            <a:chExt cx="6336353" cy="1879035"/>
          </a:xfrm>
        </p:grpSpPr>
        <p:sp>
          <p:nvSpPr>
            <p:cNvPr name="TextBox 10" id="10"/>
            <p:cNvSpPr txBox="true"/>
            <p:nvPr/>
          </p:nvSpPr>
          <p:spPr>
            <a:xfrm rot="0">
              <a:off x="0" y="908332"/>
              <a:ext cx="6336353" cy="970703"/>
            </a:xfrm>
            <a:prstGeom prst="rect">
              <a:avLst/>
            </a:prstGeom>
          </p:spPr>
          <p:txBody>
            <a:bodyPr anchor="t" rtlCol="false" tIns="0" lIns="0" bIns="0" rIns="0">
              <a:spAutoFit/>
            </a:bodyPr>
            <a:lstStyle/>
            <a:p>
              <a:pPr algn="ctr">
                <a:lnSpc>
                  <a:spcPts val="2990"/>
                </a:lnSpc>
              </a:pPr>
              <a:r>
                <a:rPr lang="en-US" sz="2300">
                  <a:solidFill>
                    <a:srgbClr val="000000"/>
                  </a:solidFill>
                  <a:latin typeface="DM Sans"/>
                  <a:ea typeface="DM Sans"/>
                  <a:cs typeface="DM Sans"/>
                  <a:sym typeface="DM Sans"/>
                </a:rPr>
                <a:t>Market opportunity: iPSCs</a:t>
              </a:r>
            </a:p>
            <a:p>
              <a:pPr algn="ctr">
                <a:lnSpc>
                  <a:spcPts val="2990"/>
                </a:lnSpc>
              </a:pPr>
            </a:p>
          </p:txBody>
        </p:sp>
        <p:sp>
          <p:nvSpPr>
            <p:cNvPr name="TextBox 11" id="11"/>
            <p:cNvSpPr txBox="true"/>
            <p:nvPr/>
          </p:nvSpPr>
          <p:spPr>
            <a:xfrm rot="0">
              <a:off x="0" y="-19050"/>
              <a:ext cx="6336353" cy="546523"/>
            </a:xfrm>
            <a:prstGeom prst="rect">
              <a:avLst/>
            </a:prstGeom>
          </p:spPr>
          <p:txBody>
            <a:bodyPr anchor="t" rtlCol="false" tIns="0" lIns="0" bIns="0" rIns="0">
              <a:spAutoFit/>
            </a:bodyPr>
            <a:lstStyle/>
            <a:p>
              <a:pPr algn="ctr">
                <a:lnSpc>
                  <a:spcPts val="3380"/>
                </a:lnSpc>
              </a:pPr>
              <a:r>
                <a:rPr lang="en-US" b="true" sz="2600">
                  <a:solidFill>
                    <a:srgbClr val="000000"/>
                  </a:solidFill>
                  <a:latin typeface="DM Sans Bold"/>
                  <a:ea typeface="DM Sans Bold"/>
                  <a:cs typeface="DM Sans Bold"/>
                  <a:sym typeface="DM Sans Bold"/>
                </a:rPr>
                <a:t>PROMISING MARKET</a:t>
              </a:r>
            </a:p>
          </p:txBody>
        </p:sp>
      </p:grpSp>
      <p:grpSp>
        <p:nvGrpSpPr>
          <p:cNvPr name="Group 12" id="12"/>
          <p:cNvGrpSpPr/>
          <p:nvPr/>
        </p:nvGrpSpPr>
        <p:grpSpPr>
          <a:xfrm rot="0">
            <a:off x="6767868" y="1739386"/>
            <a:ext cx="4752265" cy="1409276"/>
            <a:chOff x="0" y="0"/>
            <a:chExt cx="6336353" cy="1879035"/>
          </a:xfrm>
        </p:grpSpPr>
        <p:sp>
          <p:nvSpPr>
            <p:cNvPr name="TextBox 13" id="13"/>
            <p:cNvSpPr txBox="true"/>
            <p:nvPr/>
          </p:nvSpPr>
          <p:spPr>
            <a:xfrm rot="0">
              <a:off x="0" y="908332"/>
              <a:ext cx="6336353" cy="970703"/>
            </a:xfrm>
            <a:prstGeom prst="rect">
              <a:avLst/>
            </a:prstGeom>
          </p:spPr>
          <p:txBody>
            <a:bodyPr anchor="t" rtlCol="false" tIns="0" lIns="0" bIns="0" rIns="0">
              <a:spAutoFit/>
            </a:bodyPr>
            <a:lstStyle/>
            <a:p>
              <a:pPr algn="ctr">
                <a:lnSpc>
                  <a:spcPts val="2990"/>
                </a:lnSpc>
              </a:pPr>
              <a:r>
                <a:rPr lang="en-US" sz="2300">
                  <a:solidFill>
                    <a:srgbClr val="000000"/>
                  </a:solidFill>
                  <a:latin typeface="DM Sans"/>
                  <a:ea typeface="DM Sans"/>
                  <a:cs typeface="DM Sans"/>
                  <a:sym typeface="DM Sans"/>
                </a:rPr>
                <a:t>Fujifilm cellular dynamics, Inc and  Thermo Fisher scientific, Inc</a:t>
              </a:r>
            </a:p>
          </p:txBody>
        </p:sp>
        <p:sp>
          <p:nvSpPr>
            <p:cNvPr name="TextBox 14" id="14"/>
            <p:cNvSpPr txBox="true"/>
            <p:nvPr/>
          </p:nvSpPr>
          <p:spPr>
            <a:xfrm rot="0">
              <a:off x="0" y="-19050"/>
              <a:ext cx="6336353" cy="546523"/>
            </a:xfrm>
            <a:prstGeom prst="rect">
              <a:avLst/>
            </a:prstGeom>
          </p:spPr>
          <p:txBody>
            <a:bodyPr anchor="t" rtlCol="false" tIns="0" lIns="0" bIns="0" rIns="0">
              <a:spAutoFit/>
            </a:bodyPr>
            <a:lstStyle/>
            <a:p>
              <a:pPr algn="ctr">
                <a:lnSpc>
                  <a:spcPts val="3380"/>
                </a:lnSpc>
              </a:pPr>
              <a:r>
                <a:rPr lang="en-US" b="true" sz="2600">
                  <a:solidFill>
                    <a:srgbClr val="000000"/>
                  </a:solidFill>
                  <a:latin typeface="DM Sans Bold"/>
                  <a:ea typeface="DM Sans Bold"/>
                  <a:cs typeface="DM Sans Bold"/>
                  <a:sym typeface="DM Sans Bold"/>
                </a:rPr>
                <a:t>KEY PLAYERS</a:t>
              </a:r>
            </a:p>
          </p:txBody>
        </p:sp>
      </p:grpSp>
      <p:grpSp>
        <p:nvGrpSpPr>
          <p:cNvPr name="Group 15" id="15"/>
          <p:cNvGrpSpPr/>
          <p:nvPr/>
        </p:nvGrpSpPr>
        <p:grpSpPr>
          <a:xfrm rot="0">
            <a:off x="12697886" y="3510174"/>
            <a:ext cx="4752265" cy="3266651"/>
            <a:chOff x="0" y="0"/>
            <a:chExt cx="6336353" cy="4355535"/>
          </a:xfrm>
        </p:grpSpPr>
        <p:sp>
          <p:nvSpPr>
            <p:cNvPr name="TextBox 16" id="16"/>
            <p:cNvSpPr txBox="true"/>
            <p:nvPr/>
          </p:nvSpPr>
          <p:spPr>
            <a:xfrm rot="0">
              <a:off x="0" y="908332"/>
              <a:ext cx="6336353" cy="3447203"/>
            </a:xfrm>
            <a:prstGeom prst="rect">
              <a:avLst/>
            </a:prstGeom>
          </p:spPr>
          <p:txBody>
            <a:bodyPr anchor="t" rtlCol="false" tIns="0" lIns="0" bIns="0" rIns="0">
              <a:spAutoFit/>
            </a:bodyPr>
            <a:lstStyle/>
            <a:p>
              <a:pPr algn="ctr">
                <a:lnSpc>
                  <a:spcPts val="2990"/>
                </a:lnSpc>
              </a:pPr>
              <a:r>
                <a:rPr lang="en-US" sz="2300">
                  <a:solidFill>
                    <a:srgbClr val="000000"/>
                  </a:solidFill>
                  <a:latin typeface="DM Sans"/>
                  <a:ea typeface="DM Sans"/>
                  <a:cs typeface="DM Sans"/>
                  <a:sym typeface="DM Sans"/>
                </a:rPr>
                <a:t>iPSCs are being adopted for drug discovery and regenerative medecine.</a:t>
              </a:r>
            </a:p>
            <a:p>
              <a:pPr algn="ctr">
                <a:lnSpc>
                  <a:spcPts val="2990"/>
                </a:lnSpc>
              </a:pPr>
            </a:p>
            <a:p>
              <a:pPr algn="ctr">
                <a:lnSpc>
                  <a:spcPts val="2990"/>
                </a:lnSpc>
              </a:pPr>
              <a:r>
                <a:rPr lang="en-US" sz="2300">
                  <a:solidFill>
                    <a:srgbClr val="000000"/>
                  </a:solidFill>
                  <a:latin typeface="DM Sans"/>
                  <a:ea typeface="DM Sans"/>
                  <a:cs typeface="DM Sans"/>
                  <a:sym typeface="DM Sans"/>
                </a:rPr>
                <a:t> Better versality and fewer legal and ethical barriers compared to embryonic stem cells.</a:t>
              </a:r>
            </a:p>
          </p:txBody>
        </p:sp>
        <p:sp>
          <p:nvSpPr>
            <p:cNvPr name="TextBox 17" id="17"/>
            <p:cNvSpPr txBox="true"/>
            <p:nvPr/>
          </p:nvSpPr>
          <p:spPr>
            <a:xfrm rot="0">
              <a:off x="0" y="-19050"/>
              <a:ext cx="6336353" cy="546523"/>
            </a:xfrm>
            <a:prstGeom prst="rect">
              <a:avLst/>
            </a:prstGeom>
          </p:spPr>
          <p:txBody>
            <a:bodyPr anchor="t" rtlCol="false" tIns="0" lIns="0" bIns="0" rIns="0">
              <a:spAutoFit/>
            </a:bodyPr>
            <a:lstStyle/>
            <a:p>
              <a:pPr algn="ctr">
                <a:lnSpc>
                  <a:spcPts val="3380"/>
                </a:lnSpc>
              </a:pPr>
              <a:r>
                <a:rPr lang="en-US" b="true" sz="2600">
                  <a:solidFill>
                    <a:srgbClr val="000000"/>
                  </a:solidFill>
                  <a:latin typeface="DM Sans Bold"/>
                  <a:ea typeface="DM Sans Bold"/>
                  <a:cs typeface="DM Sans Bold"/>
                  <a:sym typeface="DM Sans Bold"/>
                </a:rPr>
                <a:t>ADOPTION RATE</a:t>
              </a:r>
            </a:p>
          </p:txBody>
        </p:sp>
      </p:grpSp>
      <p:sp>
        <p:nvSpPr>
          <p:cNvPr name="TextBox 18" id="18"/>
          <p:cNvSpPr txBox="true"/>
          <p:nvPr/>
        </p:nvSpPr>
        <p:spPr>
          <a:xfrm rot="0">
            <a:off x="553956" y="6865776"/>
            <a:ext cx="797004" cy="715010"/>
          </a:xfrm>
          <a:prstGeom prst="rect">
            <a:avLst/>
          </a:prstGeom>
        </p:spPr>
        <p:txBody>
          <a:bodyPr anchor="t" rtlCol="false" tIns="0" lIns="0" bIns="0" rIns="0">
            <a:spAutoFit/>
          </a:bodyPr>
          <a:lstStyle/>
          <a:p>
            <a:pPr algn="ctr">
              <a:lnSpc>
                <a:spcPts val="2859"/>
              </a:lnSpc>
              <a:spcBef>
                <a:spcPct val="0"/>
              </a:spcBef>
            </a:pPr>
            <a:r>
              <a:rPr lang="en-US" sz="2199">
                <a:solidFill>
                  <a:srgbClr val="574187"/>
                </a:solidFill>
                <a:latin typeface="Open Sauce"/>
                <a:ea typeface="Open Sauce"/>
                <a:cs typeface="Open Sauce"/>
                <a:sym typeface="Open Sauce"/>
              </a:rPr>
              <a:t>286M</a:t>
            </a:r>
          </a:p>
          <a:p>
            <a:pPr algn="ctr">
              <a:lnSpc>
                <a:spcPts val="2859"/>
              </a:lnSpc>
              <a:spcBef>
                <a:spcPct val="0"/>
              </a:spcBef>
            </a:pPr>
            <a:r>
              <a:rPr lang="en-US" sz="2199">
                <a:solidFill>
                  <a:srgbClr val="5578B0"/>
                </a:solidFill>
                <a:latin typeface="Open Sauce"/>
                <a:ea typeface="Open Sauce"/>
                <a:cs typeface="Open Sauce"/>
                <a:sym typeface="Open Sauce"/>
              </a:rPr>
              <a:t>2024</a:t>
            </a:r>
          </a:p>
        </p:txBody>
      </p:sp>
      <p:sp>
        <p:nvSpPr>
          <p:cNvPr name="TextBox 19" id="19"/>
          <p:cNvSpPr txBox="true"/>
          <p:nvPr/>
        </p:nvSpPr>
        <p:spPr>
          <a:xfrm rot="0">
            <a:off x="3263555" y="4900401"/>
            <a:ext cx="1469565" cy="715010"/>
          </a:xfrm>
          <a:prstGeom prst="rect">
            <a:avLst/>
          </a:prstGeom>
        </p:spPr>
        <p:txBody>
          <a:bodyPr anchor="t" rtlCol="false" tIns="0" lIns="0" bIns="0" rIns="0">
            <a:spAutoFit/>
          </a:bodyPr>
          <a:lstStyle/>
          <a:p>
            <a:pPr algn="ctr">
              <a:lnSpc>
                <a:spcPts val="2859"/>
              </a:lnSpc>
              <a:spcBef>
                <a:spcPct val="0"/>
              </a:spcBef>
            </a:pPr>
            <a:r>
              <a:rPr lang="en-US" sz="2199">
                <a:solidFill>
                  <a:srgbClr val="574187"/>
                </a:solidFill>
                <a:latin typeface="Open Sauce"/>
                <a:ea typeface="Open Sauce"/>
                <a:cs typeface="Open Sauce"/>
                <a:sym typeface="Open Sauce"/>
              </a:rPr>
              <a:t>615M</a:t>
            </a:r>
            <a:r>
              <a:rPr lang="en-US" sz="2199">
                <a:solidFill>
                  <a:srgbClr val="000000"/>
                </a:solidFill>
                <a:latin typeface="Open Sauce"/>
                <a:ea typeface="Open Sauce"/>
                <a:cs typeface="Open Sauce"/>
                <a:sym typeface="Open Sauce"/>
              </a:rPr>
              <a:t> </a:t>
            </a:r>
          </a:p>
          <a:p>
            <a:pPr algn="ctr">
              <a:lnSpc>
                <a:spcPts val="2859"/>
              </a:lnSpc>
              <a:spcBef>
                <a:spcPct val="0"/>
              </a:spcBef>
            </a:pPr>
            <a:r>
              <a:rPr lang="en-US" sz="2199">
                <a:solidFill>
                  <a:srgbClr val="5896BB"/>
                </a:solidFill>
                <a:latin typeface="Open Sauce"/>
                <a:ea typeface="Open Sauce"/>
                <a:cs typeface="Open Sauce"/>
                <a:sym typeface="Open Sauce"/>
              </a:rPr>
              <a:t>2028</a:t>
            </a:r>
          </a:p>
        </p:txBody>
      </p:sp>
      <p:pic>
        <p:nvPicPr>
          <p:cNvPr name="Picture 20" id="20"/>
          <p:cNvPicPr>
            <a:picLocks noChangeAspect="true"/>
          </p:cNvPicPr>
          <p:nvPr/>
        </p:nvPicPr>
        <p:blipFill>
          <a:blip r:embed="rId6"/>
          <a:stretch>
            <a:fillRect/>
          </a:stretch>
        </p:blipFill>
        <p:spPr>
          <a:xfrm rot="0">
            <a:off x="4282510" y="2486075"/>
            <a:ext cx="8865451" cy="6875476"/>
          </a:xfrm>
          <a:prstGeom prst="rect">
            <a:avLst/>
          </a:prstGeom>
        </p:spPr>
      </p:pic>
      <p:sp>
        <p:nvSpPr>
          <p:cNvPr name="TextBox 21" id="21"/>
          <p:cNvSpPr txBox="true"/>
          <p:nvPr/>
        </p:nvSpPr>
        <p:spPr>
          <a:xfrm rot="0">
            <a:off x="8715236" y="8738994"/>
            <a:ext cx="804424" cy="326497"/>
          </a:xfrm>
          <a:prstGeom prst="rect">
            <a:avLst/>
          </a:prstGeom>
        </p:spPr>
        <p:txBody>
          <a:bodyPr anchor="t" rtlCol="false" tIns="0" lIns="0" bIns="0" rIns="0">
            <a:spAutoFit/>
          </a:bodyPr>
          <a:lstStyle/>
          <a:p>
            <a:pPr algn="l">
              <a:lnSpc>
                <a:spcPts val="2654"/>
              </a:lnSpc>
              <a:spcBef>
                <a:spcPct val="0"/>
              </a:spcBef>
            </a:pPr>
            <a:r>
              <a:rPr lang="en-US" b="true" sz="2041">
                <a:solidFill>
                  <a:srgbClr val="6DB5E7"/>
                </a:solidFill>
                <a:latin typeface="Open Sauce Bold"/>
                <a:ea typeface="Open Sauce Bold"/>
                <a:cs typeface="Open Sauce Bold"/>
                <a:sym typeface="Open Sauce Bold"/>
              </a:rPr>
              <a:t>China</a:t>
            </a:r>
            <a:r>
              <a:rPr lang="en-US" sz="2041">
                <a:solidFill>
                  <a:srgbClr val="6DB5E7"/>
                </a:solidFill>
                <a:latin typeface="Open Sauce"/>
                <a:ea typeface="Open Sauce"/>
                <a:cs typeface="Open Sauce"/>
                <a:sym typeface="Open Sauce"/>
              </a:rPr>
              <a:t>                              </a:t>
            </a:r>
          </a:p>
        </p:txBody>
      </p:sp>
      <p:sp>
        <p:nvSpPr>
          <p:cNvPr name="TextBox 22" id="22"/>
          <p:cNvSpPr txBox="true"/>
          <p:nvPr/>
        </p:nvSpPr>
        <p:spPr>
          <a:xfrm rot="0">
            <a:off x="8064579" y="9181325"/>
            <a:ext cx="2158841" cy="353060"/>
          </a:xfrm>
          <a:prstGeom prst="rect">
            <a:avLst/>
          </a:prstGeom>
        </p:spPr>
        <p:txBody>
          <a:bodyPr anchor="t" rtlCol="false" tIns="0" lIns="0" bIns="0" rIns="0">
            <a:spAutoFit/>
          </a:bodyPr>
          <a:lstStyle/>
          <a:p>
            <a:pPr algn="ctr">
              <a:lnSpc>
                <a:spcPts val="2859"/>
              </a:lnSpc>
              <a:spcBef>
                <a:spcPct val="0"/>
              </a:spcBef>
            </a:pPr>
            <a:r>
              <a:rPr lang="en-US" b="true" sz="2199">
                <a:solidFill>
                  <a:srgbClr val="E4D815"/>
                </a:solidFill>
                <a:latin typeface="Open Sauce Bold"/>
                <a:ea typeface="Open Sauce Bold"/>
                <a:cs typeface="Open Sauce Bold"/>
                <a:sym typeface="Open Sauce Bold"/>
              </a:rPr>
              <a:t>North America</a:t>
            </a:r>
            <a:r>
              <a:rPr lang="en-US" sz="2199">
                <a:solidFill>
                  <a:srgbClr val="000000"/>
                </a:solidFill>
                <a:latin typeface="Open Sauce"/>
                <a:ea typeface="Open Sauce"/>
                <a:cs typeface="Open Sauce"/>
                <a:sym typeface="Open Sauce"/>
              </a:rPr>
              <a:t>  </a:t>
            </a:r>
          </a:p>
        </p:txBody>
      </p:sp>
      <p:sp>
        <p:nvSpPr>
          <p:cNvPr name="TextBox 23" id="23"/>
          <p:cNvSpPr txBox="true"/>
          <p:nvPr/>
        </p:nvSpPr>
        <p:spPr>
          <a:xfrm rot="0">
            <a:off x="8501955" y="9595255"/>
            <a:ext cx="2088515" cy="353060"/>
          </a:xfrm>
          <a:prstGeom prst="rect">
            <a:avLst/>
          </a:prstGeom>
        </p:spPr>
        <p:txBody>
          <a:bodyPr anchor="t" rtlCol="false" tIns="0" lIns="0" bIns="0" rIns="0">
            <a:spAutoFit/>
          </a:bodyPr>
          <a:lstStyle/>
          <a:p>
            <a:pPr algn="ctr">
              <a:lnSpc>
                <a:spcPts val="2859"/>
              </a:lnSpc>
              <a:spcBef>
                <a:spcPct val="0"/>
              </a:spcBef>
            </a:pPr>
            <a:r>
              <a:rPr lang="en-US" sz="2199">
                <a:solidFill>
                  <a:srgbClr val="45A834"/>
                </a:solidFill>
                <a:latin typeface="Open Sauce"/>
                <a:ea typeface="Open Sauce"/>
                <a:cs typeface="Open Sauce"/>
                <a:sym typeface="Open Sauce"/>
              </a:rPr>
              <a:t> </a:t>
            </a:r>
            <a:r>
              <a:rPr lang="en-US" b="true" sz="2199">
                <a:solidFill>
                  <a:srgbClr val="45A834"/>
                </a:solidFill>
                <a:latin typeface="Open Sauce Bold"/>
                <a:ea typeface="Open Sauce Bold"/>
                <a:cs typeface="Open Sauce Bold"/>
                <a:sym typeface="Open Sauce Bold"/>
              </a:rPr>
              <a:t>Europe</a:t>
            </a:r>
            <a:r>
              <a:rPr lang="en-US" sz="2199">
                <a:solidFill>
                  <a:srgbClr val="45A834"/>
                </a:solidFill>
                <a:latin typeface="Open Sauce"/>
                <a:ea typeface="Open Sauce"/>
                <a:cs typeface="Open Sauce"/>
                <a:sym typeface="Open Sauce"/>
              </a:rPr>
              <a:t>             </a:t>
            </a:r>
          </a:p>
        </p:txBody>
      </p:sp>
      <p:sp>
        <p:nvSpPr>
          <p:cNvPr name="Freeform 24" id="24"/>
          <p:cNvSpPr/>
          <p:nvPr/>
        </p:nvSpPr>
        <p:spPr>
          <a:xfrm flipH="false" flipV="false" rot="0">
            <a:off x="-5295812" y="8009411"/>
            <a:ext cx="10028932" cy="9878498"/>
          </a:xfrm>
          <a:custGeom>
            <a:avLst/>
            <a:gdLst/>
            <a:ahLst/>
            <a:cxnLst/>
            <a:rect r="r" b="b" t="t" l="l"/>
            <a:pathLst>
              <a:path h="9878498" w="10028932">
                <a:moveTo>
                  <a:pt x="0" y="0"/>
                </a:moveTo>
                <a:lnTo>
                  <a:pt x="10028933" y="0"/>
                </a:lnTo>
                <a:lnTo>
                  <a:pt x="10028933" y="9878498"/>
                </a:lnTo>
                <a:lnTo>
                  <a:pt x="0" y="98784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14822498" y="-6653636"/>
            <a:ext cx="10028932" cy="9878498"/>
          </a:xfrm>
          <a:custGeom>
            <a:avLst/>
            <a:gdLst/>
            <a:ahLst/>
            <a:cxnLst/>
            <a:rect r="r" b="b" t="t" l="l"/>
            <a:pathLst>
              <a:path h="9878498" w="10028932">
                <a:moveTo>
                  <a:pt x="0" y="0"/>
                </a:moveTo>
                <a:lnTo>
                  <a:pt x="10028933" y="0"/>
                </a:lnTo>
                <a:lnTo>
                  <a:pt x="10028933" y="9878499"/>
                </a:lnTo>
                <a:lnTo>
                  <a:pt x="0" y="98784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11520132" y="9700665"/>
            <a:ext cx="4789527" cy="353060"/>
          </a:xfrm>
          <a:prstGeom prst="rect">
            <a:avLst/>
          </a:prstGeom>
        </p:spPr>
        <p:txBody>
          <a:bodyPr anchor="t" rtlCol="false" tIns="0" lIns="0" bIns="0" rIns="0">
            <a:spAutoFit/>
          </a:bodyPr>
          <a:lstStyle/>
          <a:p>
            <a:pPr algn="ctr">
              <a:lnSpc>
                <a:spcPts val="2859"/>
              </a:lnSpc>
              <a:spcBef>
                <a:spcPct val="0"/>
              </a:spcBef>
            </a:pPr>
            <a:r>
              <a:rPr lang="en-US" sz="2199">
                <a:solidFill>
                  <a:srgbClr val="224C8D"/>
                </a:solidFill>
                <a:latin typeface="Open Sauce"/>
                <a:ea typeface="Open Sauce"/>
                <a:cs typeface="Open Sauce"/>
                <a:sym typeface="Open Sauce"/>
              </a:rPr>
              <a:t>Source : </a:t>
            </a:r>
            <a:r>
              <a:rPr lang="en-US" sz="2199">
                <a:solidFill>
                  <a:srgbClr val="000000"/>
                </a:solidFill>
                <a:latin typeface="Open Sauce"/>
                <a:ea typeface="Open Sauce"/>
                <a:cs typeface="Open Sauce"/>
                <a:sym typeface="Open Sauce"/>
              </a:rPr>
              <a:t>Markets&amp;Markets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DAGN1hQEzTA</dc:identifier>
  <dcterms:modified xsi:type="dcterms:W3CDTF">2011-08-01T06:04:30Z</dcterms:modified>
  <cp:revision>1</cp:revision>
  <dc:title>stem cell project </dc:title>
</cp:coreProperties>
</file>